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97" r:id="rId4"/>
    <p:sldId id="306" r:id="rId5"/>
    <p:sldId id="308" r:id="rId6"/>
    <p:sldId id="309" r:id="rId7"/>
    <p:sldId id="311" r:id="rId8"/>
    <p:sldId id="312" r:id="rId9"/>
    <p:sldId id="313" r:id="rId10"/>
    <p:sldId id="314" r:id="rId11"/>
    <p:sldId id="317" r:id="rId12"/>
    <p:sldId id="357" r:id="rId13"/>
    <p:sldId id="318" r:id="rId14"/>
    <p:sldId id="319" r:id="rId15"/>
    <p:sldId id="356" r:id="rId16"/>
    <p:sldId id="355" r:id="rId17"/>
    <p:sldId id="358" r:id="rId18"/>
    <p:sldId id="359" r:id="rId19"/>
    <p:sldId id="369" r:id="rId20"/>
    <p:sldId id="370" r:id="rId21"/>
    <p:sldId id="345" r:id="rId22"/>
    <p:sldId id="323" r:id="rId23"/>
    <p:sldId id="324" r:id="rId24"/>
    <p:sldId id="326" r:id="rId25"/>
    <p:sldId id="327" r:id="rId26"/>
    <p:sldId id="328" r:id="rId27"/>
    <p:sldId id="331" r:id="rId28"/>
    <p:sldId id="332" r:id="rId29"/>
    <p:sldId id="354" r:id="rId30"/>
    <p:sldId id="346" r:id="rId31"/>
    <p:sldId id="347" r:id="rId32"/>
    <p:sldId id="348" r:id="rId33"/>
    <p:sldId id="349" r:id="rId34"/>
    <p:sldId id="350" r:id="rId35"/>
    <p:sldId id="351" r:id="rId36"/>
    <p:sldId id="352" r:id="rId37"/>
    <p:sldId id="353" r:id="rId38"/>
    <p:sldId id="334" r:id="rId39"/>
    <p:sldId id="385" r:id="rId40"/>
    <p:sldId id="379" r:id="rId41"/>
    <p:sldId id="380" r:id="rId42"/>
    <p:sldId id="381" r:id="rId43"/>
    <p:sldId id="344" r:id="rId44"/>
    <p:sldId id="372" r:id="rId45"/>
    <p:sldId id="342" r:id="rId46"/>
    <p:sldId id="374" r:id="rId47"/>
    <p:sldId id="378" r:id="rId48"/>
    <p:sldId id="360" r:id="rId49"/>
    <p:sldId id="383" r:id="rId50"/>
    <p:sldId id="361" r:id="rId51"/>
    <p:sldId id="362" r:id="rId52"/>
    <p:sldId id="363" r:id="rId53"/>
    <p:sldId id="364" r:id="rId54"/>
    <p:sldId id="365" r:id="rId55"/>
    <p:sldId id="366" r:id="rId56"/>
    <p:sldId id="367" r:id="rId57"/>
    <p:sldId id="368" r:id="rId58"/>
    <p:sldId id="386" r:id="rId59"/>
    <p:sldId id="373" r:id="rId60"/>
    <p:sldId id="375" r:id="rId61"/>
    <p:sldId id="387" r:id="rId62"/>
    <p:sldId id="388" r:id="rId63"/>
    <p:sldId id="390" r:id="rId64"/>
    <p:sldId id="389" r:id="rId65"/>
    <p:sldId id="377" r:id="rId66"/>
    <p:sldId id="384" r:id="rId67"/>
    <p:sldId id="376" r:id="rId68"/>
    <p:sldId id="382" r:id="rId69"/>
    <p:sldId id="343"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454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10/1/2024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61</a:t>
            </a:fld>
            <a:endParaRPr lang="en-US"/>
          </a:p>
        </p:txBody>
      </p:sp>
    </p:spTree>
    <p:extLst>
      <p:ext uri="{BB962C8B-B14F-4D97-AF65-F5344CB8AC3E}">
        <p14:creationId xmlns:p14="http://schemas.microsoft.com/office/powerpoint/2010/main" val="595206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youtube.com/watch?v=AE5I0xACpZs"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obWXjtg0L6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7" name="object 4">
            <a:extLst>
              <a:ext uri="{FF2B5EF4-FFF2-40B4-BE49-F238E27FC236}">
                <a16:creationId xmlns:a16="http://schemas.microsoft.com/office/drawing/2014/main" id="{DA5BA810-43E5-114A-8D29-759DF3C8CCA0}"/>
              </a:ext>
            </a:extLst>
          </p:cNvPr>
          <p:cNvSpPr/>
          <p:nvPr/>
        </p:nvSpPr>
        <p:spPr>
          <a:xfrm>
            <a:off x="4716367" y="4036542"/>
            <a:ext cx="4226297" cy="2183507"/>
          </a:xfrm>
          <a:prstGeom prst="rect">
            <a:avLst/>
          </a:prstGeom>
          <a:blipFill>
            <a:blip r:embed="rId5" cstate="print"/>
            <a:stretch>
              <a:fillRect/>
            </a:stretch>
          </a:blipFill>
        </p:spPr>
        <p:txBody>
          <a:bodyPr wrap="square" lIns="0" tIns="0" rIns="0" bIns="0" rtlCol="0"/>
          <a:lstStyle/>
          <a:p>
            <a:endParaRPr sz="1000"/>
          </a:p>
        </p:txBody>
      </p:sp>
      <p:sp>
        <p:nvSpPr>
          <p:cNvPr id="68" name="object 6">
            <a:extLst>
              <a:ext uri="{FF2B5EF4-FFF2-40B4-BE49-F238E27FC236}">
                <a16:creationId xmlns:a16="http://schemas.microsoft.com/office/drawing/2014/main" id="{C8FB0501-2985-744A-B2C2-620E200CC642}"/>
              </a:ext>
            </a:extLst>
          </p:cNvPr>
          <p:cNvSpPr txBox="1"/>
          <p:nvPr/>
        </p:nvSpPr>
        <p:spPr>
          <a:xfrm>
            <a:off x="4756398" y="4055097"/>
            <a:ext cx="4085598" cy="2070919"/>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266" spc="-4" dirty="0">
                <a:latin typeface="DejaVu Sans Mono"/>
                <a:cs typeface="DejaVu Sans Mono"/>
              </a:rPr>
              <a:t>private</a:t>
            </a:r>
            <a:r>
              <a:rPr lang="en-US" sz="1266" spc="-4" dirty="0">
                <a:latin typeface="DejaVu Sans Mono"/>
                <a:cs typeface="DejaVu Sans Mono"/>
              </a:rPr>
              <a:t> </a:t>
            </a:r>
            <a:r>
              <a:rPr sz="1266" spc="-4" dirty="0">
                <a:latin typeface="DejaVu Sans Mono"/>
                <a:cs typeface="DejaVu Sans Mono"/>
              </a:rPr>
              <a:t>void</a:t>
            </a:r>
            <a:r>
              <a:rPr lang="en-US" sz="1266" spc="-4" dirty="0">
                <a:latin typeface="DejaVu Sans Mono"/>
                <a:cs typeface="DejaVu Sans Mono"/>
              </a:rPr>
              <a:t> </a:t>
            </a:r>
            <a:r>
              <a:rPr sz="1266" spc="-4" dirty="0">
                <a:solidFill>
                  <a:srgbClr val="1B8E1D"/>
                </a:solidFill>
                <a:latin typeface="DejaVu Sans Mono"/>
                <a:cs typeface="DejaVu Sans Mono"/>
              </a:rPr>
              <a:t>relax</a:t>
            </a:r>
            <a:r>
              <a:rPr sz="1266" spc="-4" dirty="0">
                <a:latin typeface="DejaVu Sans Mono"/>
                <a:cs typeface="DejaVu Sans Mono"/>
              </a:rPr>
              <a:t>(</a:t>
            </a:r>
            <a:r>
              <a:rPr sz="1266" spc="-4" dirty="0" err="1">
                <a:latin typeface="DejaVu Sans Mono"/>
                <a:cs typeface="DejaVu Sans Mono"/>
              </a:rPr>
              <a:t>DirectedEdge</a:t>
            </a:r>
            <a:r>
              <a:rPr lang="en-US" sz="1266" spc="-4" dirty="0">
                <a:latin typeface="DejaVu Sans Mono"/>
                <a:cs typeface="DejaVu Sans Mono"/>
              </a:rPr>
              <a:t> </a:t>
            </a:r>
            <a:r>
              <a:rPr sz="1266" spc="-4" dirty="0">
                <a:latin typeface="DejaVu Sans Mono"/>
                <a:cs typeface="DejaVu Sans Mono"/>
              </a:rPr>
              <a:t>e)</a:t>
            </a:r>
            <a:endParaRPr sz="1266" dirty="0">
              <a:latin typeface="DejaVu Sans Mono"/>
              <a:cs typeface="DejaVu Sans Mono"/>
            </a:endParaRPr>
          </a:p>
          <a:p>
            <a:pPr marL="244665">
              <a:spcBef>
                <a:spcPts val="169"/>
              </a:spcBef>
            </a:pPr>
            <a:r>
              <a:rPr sz="1266" spc="-4" dirty="0">
                <a:latin typeface="DejaVu Sans Mono"/>
                <a:cs typeface="DejaVu Sans Mono"/>
              </a:rPr>
              <a:t>{</a:t>
            </a:r>
            <a:endParaRPr sz="1266"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266" spc="-4" dirty="0">
                <a:latin typeface="DejaVu Sans Mono"/>
                <a:cs typeface="DejaVu Sans Mono"/>
              </a:rPr>
              <a:t>int	v	=	</a:t>
            </a:r>
            <a:r>
              <a:rPr sz="1266" spc="-4" dirty="0" err="1">
                <a:latin typeface="DejaVu Sans Mono"/>
                <a:cs typeface="DejaVu Sans Mono"/>
              </a:rPr>
              <a:t>e.from</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w	=	e.to();</a:t>
            </a:r>
            <a:endParaRPr sz="1266" dirty="0">
              <a:latin typeface="DejaVu Sans Mono"/>
              <a:cs typeface="DejaVu Sans Mono"/>
            </a:endParaRPr>
          </a:p>
          <a:p>
            <a:pPr marL="534869">
              <a:spcBef>
                <a:spcPts val="239"/>
              </a:spcBef>
              <a:tabLst>
                <a:tab pos="825074" algn="l"/>
                <a:tab pos="1889455" algn="l"/>
                <a:tab pos="2082776" algn="l"/>
                <a:tab pos="3050273" algn="l"/>
                <a:tab pos="3244040" algn="l"/>
              </a:tabLst>
            </a:pPr>
            <a:r>
              <a:rPr sz="1266" spc="-4" dirty="0">
                <a:latin typeface="DejaVu Sans Mono"/>
                <a:cs typeface="DejaVu Sans Mono"/>
              </a:rPr>
              <a:t>if	(distTo[w]</a:t>
            </a:r>
            <a:r>
              <a:rPr lang="en-US" sz="1266" spc="-4" dirty="0">
                <a:latin typeface="DejaVu Sans Mono"/>
                <a:cs typeface="DejaVu Sans Mono"/>
              </a:rPr>
              <a:t> </a:t>
            </a:r>
            <a:r>
              <a:rPr sz="1266" spc="-4" dirty="0">
                <a:latin typeface="DejaVu Sans Mono"/>
                <a:cs typeface="DejaVu Sans Mono"/>
              </a:rPr>
              <a:t>&gt;	distTo[v]</a:t>
            </a:r>
            <a:r>
              <a:rPr lang="en-US" sz="1266" spc="-4" dirty="0">
                <a:latin typeface="DejaVu Sans Mono"/>
                <a:cs typeface="DejaVu Sans Mono"/>
              </a:rPr>
              <a:t> </a:t>
            </a:r>
            <a:r>
              <a:rPr sz="1266" spc="-4" dirty="0">
                <a:latin typeface="DejaVu Sans Mono"/>
                <a:cs typeface="DejaVu Sans Mono"/>
              </a:rPr>
              <a:t>+</a:t>
            </a:r>
            <a:r>
              <a:rPr lang="en-US" sz="1266" spc="-4" dirty="0">
                <a:latin typeface="DejaVu Sans Mono"/>
                <a:cs typeface="DejaVu Sans Mono"/>
              </a:rPr>
              <a:t> </a:t>
            </a:r>
            <a:r>
              <a:rPr sz="1266" spc="-4" dirty="0" err="1">
                <a:latin typeface="DejaVu Sans Mono"/>
                <a:cs typeface="DejaVu Sans Mono"/>
              </a:rPr>
              <a:t>e.weight</a:t>
            </a:r>
            <a:r>
              <a:rPr sz="1266" spc="-4" dirty="0">
                <a:latin typeface="DejaVu Sans Mono"/>
                <a:cs typeface="DejaVu Sans Mono"/>
              </a:rPr>
              <a:t>())</a:t>
            </a:r>
            <a:endParaRPr sz="1266" dirty="0">
              <a:latin typeface="DejaVu Sans Mono"/>
              <a:cs typeface="DejaVu Sans Mono"/>
            </a:endParaRPr>
          </a:p>
          <a:p>
            <a:pPr marL="534869">
              <a:spcBef>
                <a:spcPts val="239"/>
              </a:spcBef>
            </a:pPr>
            <a:r>
              <a:rPr sz="1266" spc="-4" dirty="0">
                <a:latin typeface="DejaVu Sans Mono"/>
                <a:cs typeface="DejaVu Sans Mono"/>
              </a:rPr>
              <a:t>{</a:t>
            </a:r>
            <a:endParaRPr sz="1266"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266" spc="-4" dirty="0">
                <a:latin typeface="DejaVu Sans Mono"/>
                <a:cs typeface="DejaVu Sans Mono"/>
              </a:rPr>
              <a:t>distTo[w]</a:t>
            </a:r>
            <a:r>
              <a:rPr lang="en-US" sz="1266" spc="-4" dirty="0">
                <a:latin typeface="DejaVu Sans Mono"/>
                <a:cs typeface="DejaVu Sans Mono"/>
              </a:rPr>
              <a:t> </a:t>
            </a:r>
            <a:r>
              <a:rPr sz="1266" spc="-4" dirty="0">
                <a:latin typeface="DejaVu Sans Mono"/>
                <a:cs typeface="DejaVu Sans Mono"/>
              </a:rPr>
              <a:t>=	distTo[v]</a:t>
            </a:r>
            <a:r>
              <a:rPr lang="en-US" sz="1266" spc="-4" dirty="0">
                <a:latin typeface="DejaVu Sans Mono"/>
                <a:cs typeface="DejaVu Sans Mono"/>
              </a:rPr>
              <a:t> </a:t>
            </a:r>
            <a:r>
              <a:rPr sz="1266" spc="-4" dirty="0">
                <a:latin typeface="DejaVu Sans Mono"/>
                <a:cs typeface="DejaVu Sans Mono"/>
              </a:rPr>
              <a:t>+</a:t>
            </a:r>
            <a:r>
              <a:rPr lang="en-US" sz="1266" spc="-4" dirty="0">
                <a:latin typeface="DejaVu Sans Mono"/>
                <a:cs typeface="DejaVu Sans Mono"/>
              </a:rPr>
              <a:t> </a:t>
            </a:r>
            <a:r>
              <a:rPr sz="1266" spc="-4" dirty="0" err="1">
                <a:latin typeface="DejaVu Sans Mono"/>
                <a:cs typeface="DejaVu Sans Mono"/>
              </a:rPr>
              <a:t>e.weight</a:t>
            </a:r>
            <a:r>
              <a:rPr sz="1266" spc="-4" dirty="0">
                <a:latin typeface="DejaVu Sans Mono"/>
                <a:cs typeface="DejaVu Sans Mono"/>
              </a:rPr>
              <a:t>();  edgeTo[w]</a:t>
            </a:r>
            <a:r>
              <a:rPr lang="en-US" sz="1266" spc="-4" dirty="0">
                <a:latin typeface="DejaVu Sans Mono"/>
                <a:cs typeface="DejaVu Sans Mono"/>
              </a:rPr>
              <a:t> </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e;</a:t>
            </a:r>
            <a:endParaRPr sz="1266" dirty="0">
              <a:latin typeface="DejaVu Sans Mono"/>
              <a:cs typeface="DejaVu Sans Mono"/>
            </a:endParaRPr>
          </a:p>
          <a:p>
            <a:pPr marL="534869">
              <a:spcBef>
                <a:spcPts val="239"/>
              </a:spcBef>
            </a:pPr>
            <a:r>
              <a:rPr sz="1266" spc="-4" dirty="0">
                <a:latin typeface="DejaVu Sans Mono"/>
                <a:cs typeface="DejaVu Sans Mono"/>
              </a:rPr>
              <a:t>}</a:t>
            </a:r>
            <a:endParaRPr sz="1266" dirty="0">
              <a:latin typeface="DejaVu Sans Mono"/>
              <a:cs typeface="DejaVu Sans Mono"/>
            </a:endParaRPr>
          </a:p>
          <a:p>
            <a:pPr marL="244665">
              <a:spcBef>
                <a:spcPts val="239"/>
              </a:spcBef>
            </a:pPr>
            <a:r>
              <a:rPr sz="1266" spc="-4" dirty="0">
                <a:latin typeface="DejaVu Sans Mono"/>
                <a:cs typeface="DejaVu Sans Mono"/>
              </a:rPr>
              <a:t>}</a:t>
            </a:r>
            <a:endParaRPr sz="1266"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728875" y="3280909"/>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sp>
        <p:nvSpPr>
          <p:cNvPr id="72" name="Rectangle 71">
            <a:extLst>
              <a:ext uri="{FF2B5EF4-FFF2-40B4-BE49-F238E27FC236}">
                <a16:creationId xmlns:a16="http://schemas.microsoft.com/office/drawing/2014/main" id="{AB718271-D95F-0C44-9A72-2AD2EB6A780D}"/>
              </a:ext>
            </a:extLst>
          </p:cNvPr>
          <p:cNvSpPr/>
          <p:nvPr/>
        </p:nvSpPr>
        <p:spPr>
          <a:xfrm>
            <a:off x="3042085" y="6050985"/>
            <a:ext cx="1589922"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dissolve">
                                      <p:cBhvr>
                                        <p:cTn id="65" dur="500"/>
                                        <p:tgtEl>
                                          <p:spTgt spid="16"/>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ssolve">
                                      <p:cBhvr>
                                        <p:cTn id="68" dur="500"/>
                                        <p:tgtEl>
                                          <p:spTgt spid="1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dissolve">
                                      <p:cBhvr>
                                        <p:cTn id="71" dur="500"/>
                                        <p:tgtEl>
                                          <p:spTgt spid="1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dissolve">
                                      <p:cBhvr>
                                        <p:cTn id="74" dur="500"/>
                                        <p:tgtEl>
                                          <p:spTgt spid="19"/>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dissolve">
                                      <p:cBhvr>
                                        <p:cTn id="77" dur="500"/>
                                        <p:tgtEl>
                                          <p:spTgt spid="2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dissolve">
                                      <p:cBhvr>
                                        <p:cTn id="80" dur="500"/>
                                        <p:tgtEl>
                                          <p:spTgt spid="2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dissolve">
                                      <p:cBhvr>
                                        <p:cTn id="86" dur="500"/>
                                        <p:tgtEl>
                                          <p:spTgt spid="23"/>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dissolve">
                                      <p:cBhvr>
                                        <p:cTn id="89" dur="500"/>
                                        <p:tgtEl>
                                          <p:spTgt spid="24"/>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dissolve">
                                      <p:cBhvr>
                                        <p:cTn id="92" dur="500"/>
                                        <p:tgtEl>
                                          <p:spTgt spid="2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dissolve">
                                      <p:cBhvr>
                                        <p:cTn id="95" dur="500"/>
                                        <p:tgtEl>
                                          <p:spTgt spid="2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dissolve">
                                      <p:cBhvr>
                                        <p:cTn id="98" dur="500"/>
                                        <p:tgtEl>
                                          <p:spTgt spid="2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dissolve">
                                      <p:cBhvr>
                                        <p:cTn id="101" dur="500"/>
                                        <p:tgtEl>
                                          <p:spTgt spid="2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dissolve">
                                      <p:cBhvr>
                                        <p:cTn id="104" dur="500"/>
                                        <p:tgtEl>
                                          <p:spTgt spid="2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dissolve">
                                      <p:cBhvr>
                                        <p:cTn id="107" dur="500"/>
                                        <p:tgtEl>
                                          <p:spTgt spid="3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dissolve">
                                      <p:cBhvr>
                                        <p:cTn id="110" dur="500"/>
                                        <p:tgtEl>
                                          <p:spTgt spid="31"/>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dissolve">
                                      <p:cBhvr>
                                        <p:cTn id="113" dur="500"/>
                                        <p:tgtEl>
                                          <p:spTgt spid="32"/>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dissolve">
                                      <p:cBhvr>
                                        <p:cTn id="116" dur="500"/>
                                        <p:tgtEl>
                                          <p:spTgt spid="33"/>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dissolve">
                                      <p:cBhvr>
                                        <p:cTn id="119" dur="500"/>
                                        <p:tgtEl>
                                          <p:spTgt spid="34"/>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dissolve">
                                      <p:cBhvr>
                                        <p:cTn id="122" dur="500"/>
                                        <p:tgtEl>
                                          <p:spTgt spid="35"/>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dissolve">
                                      <p:cBhvr>
                                        <p:cTn id="125" dur="500"/>
                                        <p:tgtEl>
                                          <p:spTgt spid="36"/>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dissolve">
                                      <p:cBhvr>
                                        <p:cTn id="128" dur="500"/>
                                        <p:tgtEl>
                                          <p:spTgt spid="37"/>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dissolve">
                                      <p:cBhvr>
                                        <p:cTn id="131" dur="500"/>
                                        <p:tgtEl>
                                          <p:spTgt spid="38"/>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dissolve">
                                      <p:cBhvr>
                                        <p:cTn id="134" dur="500"/>
                                        <p:tgtEl>
                                          <p:spTgt spid="39"/>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dissolve">
                                      <p:cBhvr>
                                        <p:cTn id="137" dur="500"/>
                                        <p:tgtEl>
                                          <p:spTgt spid="40"/>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dissolve">
                                      <p:cBhvr>
                                        <p:cTn id="140" dur="500"/>
                                        <p:tgtEl>
                                          <p:spTgt spid="41"/>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dissolve">
                                      <p:cBhvr>
                                        <p:cTn id="143" dur="500"/>
                                        <p:tgtEl>
                                          <p:spTgt spid="42"/>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3"/>
                                        </p:tgtEl>
                                        <p:attrNameLst>
                                          <p:attrName>style.visibility</p:attrName>
                                        </p:attrNameLst>
                                      </p:cBhvr>
                                      <p:to>
                                        <p:strVal val="visible"/>
                                      </p:to>
                                    </p:set>
                                    <p:animEffect transition="in" filter="dissolve">
                                      <p:cBhvr>
                                        <p:cTn id="146" dur="500"/>
                                        <p:tgtEl>
                                          <p:spTgt spid="43"/>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dissolve">
                                      <p:cBhvr>
                                        <p:cTn id="149" dur="500"/>
                                        <p:tgtEl>
                                          <p:spTgt spid="4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animEffect transition="in" filter="dissolve">
                                      <p:cBhvr>
                                        <p:cTn id="152" dur="500"/>
                                        <p:tgtEl>
                                          <p:spTgt spid="45"/>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dissolve">
                                      <p:cBhvr>
                                        <p:cTn id="155" dur="500"/>
                                        <p:tgtEl>
                                          <p:spTgt spid="46"/>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dissolve">
                                      <p:cBhvr>
                                        <p:cTn id="158" dur="500"/>
                                        <p:tgtEl>
                                          <p:spTgt spid="47"/>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8"/>
                                        </p:tgtEl>
                                        <p:attrNameLst>
                                          <p:attrName>style.visibility</p:attrName>
                                        </p:attrNameLst>
                                      </p:cBhvr>
                                      <p:to>
                                        <p:strVal val="visible"/>
                                      </p:to>
                                    </p:set>
                                    <p:animEffect transition="in" filter="dissolve">
                                      <p:cBhvr>
                                        <p:cTn id="161" dur="500"/>
                                        <p:tgtEl>
                                          <p:spTgt spid="48"/>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dissolve">
                                      <p:cBhvr>
                                        <p:cTn id="164" dur="500"/>
                                        <p:tgtEl>
                                          <p:spTgt spid="49"/>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0"/>
                                        </p:tgtEl>
                                        <p:attrNameLst>
                                          <p:attrName>style.visibility</p:attrName>
                                        </p:attrNameLst>
                                      </p:cBhvr>
                                      <p:to>
                                        <p:strVal val="visible"/>
                                      </p:to>
                                    </p:set>
                                    <p:animEffect transition="in" filter="dissolve">
                                      <p:cBhvr>
                                        <p:cTn id="167" dur="500"/>
                                        <p:tgtEl>
                                          <p:spTgt spid="50"/>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dissolve">
                                      <p:cBhvr>
                                        <p:cTn id="170" dur="500"/>
                                        <p:tgtEl>
                                          <p:spTgt spid="51"/>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3"/>
                                        </p:tgtEl>
                                        <p:attrNameLst>
                                          <p:attrName>style.visibility</p:attrName>
                                        </p:attrNameLst>
                                      </p:cBhvr>
                                      <p:to>
                                        <p:strVal val="visible"/>
                                      </p:to>
                                    </p:set>
                                    <p:animEffect transition="in" filter="dissolve">
                                      <p:cBhvr>
                                        <p:cTn id="173" dur="500"/>
                                        <p:tgtEl>
                                          <p:spTgt spid="53"/>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4"/>
                                        </p:tgtEl>
                                        <p:attrNameLst>
                                          <p:attrName>style.visibility</p:attrName>
                                        </p:attrNameLst>
                                      </p:cBhvr>
                                      <p:to>
                                        <p:strVal val="visible"/>
                                      </p:to>
                                    </p:set>
                                    <p:animEffect transition="in" filter="dissolve">
                                      <p:cBhvr>
                                        <p:cTn id="176" dur="500"/>
                                        <p:tgtEl>
                                          <p:spTgt spid="54"/>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dissolve">
                                      <p:cBhvr>
                                        <p:cTn id="182" dur="500"/>
                                        <p:tgtEl>
                                          <p:spTgt spid="56"/>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7"/>
                                        </p:tgtEl>
                                        <p:attrNameLst>
                                          <p:attrName>style.visibility</p:attrName>
                                        </p:attrNameLst>
                                      </p:cBhvr>
                                      <p:to>
                                        <p:strVal val="visible"/>
                                      </p:to>
                                    </p:set>
                                    <p:animEffect transition="in" filter="dissolve">
                                      <p:cBhvr>
                                        <p:cTn id="185" dur="500"/>
                                        <p:tgtEl>
                                          <p:spTgt spid="57"/>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8"/>
                                        </p:tgtEl>
                                        <p:attrNameLst>
                                          <p:attrName>style.visibility</p:attrName>
                                        </p:attrNameLst>
                                      </p:cBhvr>
                                      <p:to>
                                        <p:strVal val="visible"/>
                                      </p:to>
                                    </p:set>
                                    <p:animEffect transition="in" filter="dissolve">
                                      <p:cBhvr>
                                        <p:cTn id="188" dur="500"/>
                                        <p:tgtEl>
                                          <p:spTgt spid="58"/>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0"/>
                                        </p:tgtEl>
                                        <p:attrNameLst>
                                          <p:attrName>style.visibility</p:attrName>
                                        </p:attrNameLst>
                                      </p:cBhvr>
                                      <p:to>
                                        <p:strVal val="visible"/>
                                      </p:to>
                                    </p:set>
                                    <p:animEffect transition="in" filter="dissolve">
                                      <p:cBhvr>
                                        <p:cTn id="191" dur="500"/>
                                        <p:tgtEl>
                                          <p:spTgt spid="60"/>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dissolve">
                                      <p:cBhvr>
                                        <p:cTn id="194" dur="500"/>
                                        <p:tgtEl>
                                          <p:spTgt spid="61"/>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2"/>
                                        </p:tgtEl>
                                        <p:attrNameLst>
                                          <p:attrName>style.visibility</p:attrName>
                                        </p:attrNameLst>
                                      </p:cBhvr>
                                      <p:to>
                                        <p:strVal val="visible"/>
                                      </p:to>
                                    </p:set>
                                    <p:animEffect transition="in" filter="dissolve">
                                      <p:cBhvr>
                                        <p:cTn id="197" dur="500"/>
                                        <p:tgtEl>
                                          <p:spTgt spid="62"/>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3"/>
                                        </p:tgtEl>
                                        <p:attrNameLst>
                                          <p:attrName>style.visibility</p:attrName>
                                        </p:attrNameLst>
                                      </p:cBhvr>
                                      <p:to>
                                        <p:strVal val="visible"/>
                                      </p:to>
                                    </p:set>
                                    <p:animEffect transition="in" filter="dissolve">
                                      <p:cBhvr>
                                        <p:cTn id="200" dur="500"/>
                                        <p:tgtEl>
                                          <p:spTgt spid="63"/>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5"/>
                                        </p:tgtEl>
                                        <p:attrNameLst>
                                          <p:attrName>style.visibility</p:attrName>
                                        </p:attrNameLst>
                                      </p:cBhvr>
                                      <p:to>
                                        <p:strVal val="visible"/>
                                      </p:to>
                                    </p:set>
                                    <p:animEffect transition="in" filter="dissolve">
                                      <p:cBhvr>
                                        <p:cTn id="206" dur="500"/>
                                        <p:tgtEl>
                                          <p:spTgt spid="65"/>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6"/>
                                        </p:tgtEl>
                                        <p:attrNameLst>
                                          <p:attrName>style.visibility</p:attrName>
                                        </p:attrNameLst>
                                      </p:cBhvr>
                                      <p:to>
                                        <p:strVal val="visible"/>
                                      </p:to>
                                    </p:set>
                                    <p:animEffect transition="in" filter="dissolve">
                                      <p:cBhvr>
                                        <p:cTn id="209" dur="500"/>
                                        <p:tgtEl>
                                          <p:spTgt spid="66"/>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69"/>
                                        </p:tgtEl>
                                        <p:attrNameLst>
                                          <p:attrName>style.visibility</p:attrName>
                                        </p:attrNameLst>
                                      </p:cBhvr>
                                      <p:to>
                                        <p:strVal val="visible"/>
                                      </p:to>
                                    </p:set>
                                    <p:animEffect transition="in" filter="dissolve">
                                      <p:cBhvr>
                                        <p:cTn id="212" dur="500"/>
                                        <p:tgtEl>
                                          <p:spTgt spid="69"/>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52"/>
                                        </p:tgtEl>
                                        <p:attrNameLst>
                                          <p:attrName>style.visibility</p:attrName>
                                        </p:attrNameLst>
                                      </p:cBhvr>
                                      <p:to>
                                        <p:strVal val="visible"/>
                                      </p:to>
                                    </p:set>
                                    <p:animEffect transition="in" filter="dissolve">
                                      <p:cBhvr>
                                        <p:cTn id="217" dur="500"/>
                                        <p:tgtEl>
                                          <p:spTgt spid="52"/>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74"/>
                                        </p:tgtEl>
                                        <p:attrNameLst>
                                          <p:attrName>style.visibility</p:attrName>
                                        </p:attrNameLst>
                                      </p:cBhvr>
                                      <p:to>
                                        <p:strVal val="visible"/>
                                      </p:to>
                                    </p:set>
                                    <p:animEffect transition="in" filter="dissolve">
                                      <p:cBhvr>
                                        <p:cTn id="222" dur="500"/>
                                        <p:tgtEl>
                                          <p:spTgt spid="74"/>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in" filter="dissolve">
                                      <p:cBhvr>
                                        <p:cTn id="225" dur="500"/>
                                        <p:tgtEl>
                                          <p:spTgt spid="72"/>
                                        </p:tgtEl>
                                      </p:cBhvr>
                                    </p:animEffect>
                                  </p:childTnLst>
                                </p:cTn>
                              </p:par>
                            </p:childTnLst>
                          </p:cTn>
                        </p:par>
                      </p:childTnLst>
                    </p:cTn>
                  </p:par>
                  <p:par>
                    <p:cTn id="226" fill="hold">
                      <p:stCondLst>
                        <p:cond delay="indefinite"/>
                      </p:stCondLst>
                      <p:childTnLst>
                        <p:par>
                          <p:cTn id="227" fill="hold">
                            <p:stCondLst>
                              <p:cond delay="0"/>
                            </p:stCondLst>
                            <p:childTnLst>
                              <p:par>
                                <p:cTn id="228" presetID="9" presetClass="entr" presetSubtype="0" fill="hold" nodeType="clickEffect">
                                  <p:stCondLst>
                                    <p:cond delay="0"/>
                                  </p:stCondLst>
                                  <p:childTnLst>
                                    <p:set>
                                      <p:cBhvr>
                                        <p:cTn id="229" dur="1" fill="hold">
                                          <p:stCondLst>
                                            <p:cond delay="0"/>
                                          </p:stCondLst>
                                        </p:cTn>
                                        <p:tgtEl>
                                          <p:spTgt spid="75"/>
                                        </p:tgtEl>
                                        <p:attrNameLst>
                                          <p:attrName>style.visibility</p:attrName>
                                        </p:attrNameLst>
                                      </p:cBhvr>
                                      <p:to>
                                        <p:strVal val="visible"/>
                                      </p:to>
                                    </p:set>
                                    <p:animEffect transition="in" filter="dissolve">
                                      <p:cBhvr>
                                        <p:cTn id="230" dur="500"/>
                                        <p:tgtEl>
                                          <p:spTgt spid="75"/>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1"/>
                                        </p:tgtEl>
                                        <p:attrNameLst>
                                          <p:attrName>style.visibility</p:attrName>
                                        </p:attrNameLst>
                                      </p:cBhvr>
                                      <p:to>
                                        <p:strVal val="visible"/>
                                      </p:to>
                                    </p:set>
                                    <p:animEffect transition="in" filter="dissolve">
                                      <p:cBhvr>
                                        <p:cTn id="233" dur="500"/>
                                        <p:tgtEl>
                                          <p:spTgt spid="71"/>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grpId="1" nodeType="clickEffect">
                                  <p:stCondLst>
                                    <p:cond delay="0"/>
                                  </p:stCondLst>
                                  <p:childTnLst>
                                    <p:set>
                                      <p:cBhvr>
                                        <p:cTn id="237" dur="1" fill="hold">
                                          <p:stCondLst>
                                            <p:cond delay="0"/>
                                          </p:stCondLst>
                                        </p:cTn>
                                        <p:tgtEl>
                                          <p:spTgt spid="67"/>
                                        </p:tgtEl>
                                        <p:attrNameLst>
                                          <p:attrName>style.visibility</p:attrName>
                                        </p:attrNameLst>
                                      </p:cBhvr>
                                      <p:to>
                                        <p:strVal val="visible"/>
                                      </p:to>
                                    </p:set>
                                    <p:animEffect transition="in" filter="dissolve">
                                      <p:cBhvr>
                                        <p:cTn id="238" dur="500"/>
                                        <p:tgtEl>
                                          <p:spTgt spid="67"/>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68"/>
                                        </p:tgtEl>
                                        <p:attrNameLst>
                                          <p:attrName>style.visibility</p:attrName>
                                        </p:attrNameLst>
                                      </p:cBhvr>
                                      <p:to>
                                        <p:strVal val="visible"/>
                                      </p:to>
                                    </p:set>
                                    <p:animEffect transition="in" filter="dissolve">
                                      <p:cBhvr>
                                        <p:cTn id="24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animBg="1"/>
      <p:bldP spid="51" grpId="0" animBg="1"/>
      <p:bldP spid="52" grpId="0"/>
      <p:bldP spid="53" grpId="0" animBg="1"/>
      <p:bldP spid="54" grpId="0" animBg="1"/>
      <p:bldP spid="55" grpId="0" animBg="1"/>
      <p:bldP spid="56" grpId="0" animBg="1"/>
      <p:bldP spid="57" grpId="0" animBg="1"/>
      <p:bldP spid="58" grpId="0" animBg="1"/>
      <p:bldP spid="60" grpId="0" animBg="1"/>
      <p:bldP spid="61" grpId="0" animBg="1"/>
      <p:bldP spid="62" grpId="0" animBg="1"/>
      <p:bldP spid="63" grpId="0"/>
      <p:bldP spid="64" grpId="0" animBg="1"/>
      <p:bldP spid="65" grpId="0" animBg="1"/>
      <p:bldP spid="66" grpId="0"/>
      <p:bldP spid="67" grpId="1" animBg="1"/>
      <p:bldP spid="68" grpId="0" animBg="1"/>
      <p:bldP spid="69" grpId="0"/>
      <p:bldP spid="71"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6EF7-C682-0D6F-373A-DE89A8706671}"/>
              </a:ext>
            </a:extLst>
          </p:cNvPr>
          <p:cNvSpPr>
            <a:spLocks noGrp="1"/>
          </p:cNvSpPr>
          <p:nvPr>
            <p:ph type="title"/>
          </p:nvPr>
        </p:nvSpPr>
        <p:spPr/>
        <p:txBody>
          <a:bodyPr/>
          <a:lstStyle/>
          <a:p>
            <a:r>
              <a:rPr lang="en-GB" dirty="0"/>
              <a:t> Dijkstra’s Algorithm</a:t>
            </a:r>
            <a:endParaRPr lang="en-SE" dirty="0"/>
          </a:p>
        </p:txBody>
      </p:sp>
      <p:sp>
        <p:nvSpPr>
          <p:cNvPr id="3" name="Content Placeholder 2">
            <a:extLst>
              <a:ext uri="{FF2B5EF4-FFF2-40B4-BE49-F238E27FC236}">
                <a16:creationId xmlns:a16="http://schemas.microsoft.com/office/drawing/2014/main" id="{134409E9-E02E-B0E6-E950-9CE315A85DEE}"/>
              </a:ext>
            </a:extLst>
          </p:cNvPr>
          <p:cNvSpPr>
            <a:spLocks noGrp="1"/>
          </p:cNvSpPr>
          <p:nvPr>
            <p:ph idx="1"/>
          </p:nvPr>
        </p:nvSpPr>
        <p:spPr/>
        <p:txBody>
          <a:bodyPr/>
          <a:lstStyle/>
          <a:p>
            <a:pPr algn="l" fontAlgn="base">
              <a:buFont typeface="+mj-lt"/>
              <a:buAutoNum type="arabicPeriod"/>
            </a:pPr>
            <a:r>
              <a:rPr lang="en-GB" b="0" i="0" dirty="0">
                <a:solidFill>
                  <a:srgbClr val="273239"/>
                </a:solidFill>
                <a:effectLst/>
                <a:latin typeface="Nunito" pitchFamily="2" charset="0"/>
              </a:rPr>
              <a:t>Mark the source node with a current distance of 0 and the rest with infinity.</a:t>
            </a:r>
          </a:p>
          <a:p>
            <a:pPr algn="l" fontAlgn="base">
              <a:buFont typeface="+mj-lt"/>
              <a:buAutoNum type="arabicPeriod" startAt="2"/>
            </a:pPr>
            <a:r>
              <a:rPr lang="en-GB" b="0" i="0" dirty="0">
                <a:solidFill>
                  <a:srgbClr val="273239"/>
                </a:solidFill>
                <a:effectLst/>
                <a:latin typeface="Nunito" pitchFamily="2" charset="0"/>
              </a:rPr>
              <a:t>Set the non-visited node with the smallest current distance as the current node.</a:t>
            </a:r>
          </a:p>
          <a:p>
            <a:pPr algn="l" fontAlgn="base">
              <a:buFont typeface="+mj-lt"/>
              <a:buAutoNum type="arabicPeriod" startAt="3"/>
            </a:pPr>
            <a:r>
              <a:rPr lang="en-GB" b="0" i="0" dirty="0">
                <a:solidFill>
                  <a:srgbClr val="273239"/>
                </a:solidFill>
                <a:effectLst/>
                <a:latin typeface="Nunito" pitchFamily="2" charset="0"/>
              </a:rPr>
              <a:t>For each </a:t>
            </a:r>
            <a:r>
              <a:rPr lang="en-GB" b="0" i="0" dirty="0" err="1">
                <a:solidFill>
                  <a:srgbClr val="273239"/>
                </a:solidFill>
                <a:effectLst/>
                <a:latin typeface="Nunito" pitchFamily="2" charset="0"/>
              </a:rPr>
              <a:t>neighbor</a:t>
            </a:r>
            <a:r>
              <a:rPr lang="en-GB" b="0" i="0" dirty="0">
                <a:solidFill>
                  <a:srgbClr val="273239"/>
                </a:solidFill>
                <a:effectLst/>
                <a:latin typeface="Nunito" pitchFamily="2" charset="0"/>
              </a:rPr>
              <a:t>, N of the current node adds the current distance of the adjacent node with the weight of the edge connecting 0-&gt;1. If it is smaller than the current distance of Node, set it as the new current distance of N.</a:t>
            </a:r>
          </a:p>
          <a:p>
            <a:pPr algn="l" fontAlgn="base">
              <a:buFont typeface="+mj-lt"/>
              <a:buAutoNum type="arabicPeriod" startAt="4"/>
            </a:pPr>
            <a:r>
              <a:rPr lang="en-GB" b="0" i="0" dirty="0">
                <a:solidFill>
                  <a:srgbClr val="273239"/>
                </a:solidFill>
                <a:effectLst/>
                <a:latin typeface="Nunito" pitchFamily="2" charset="0"/>
              </a:rPr>
              <a:t>Mark the current node 1 as visited.</a:t>
            </a:r>
          </a:p>
          <a:p>
            <a:pPr algn="l" fontAlgn="base">
              <a:buFont typeface="+mj-lt"/>
              <a:buAutoNum type="arabicPeriod" startAt="5"/>
            </a:pPr>
            <a:r>
              <a:rPr lang="en-GB" b="0" i="0" dirty="0">
                <a:solidFill>
                  <a:srgbClr val="273239"/>
                </a:solidFill>
                <a:effectLst/>
                <a:latin typeface="Nunito" pitchFamily="2" charset="0"/>
              </a:rPr>
              <a:t>Go to step 2 if there are any nodes are unvisited.</a:t>
            </a:r>
          </a:p>
        </p:txBody>
      </p:sp>
    </p:spTree>
    <p:extLst>
      <p:ext uri="{BB962C8B-B14F-4D97-AF65-F5344CB8AC3E}">
        <p14:creationId xmlns:p14="http://schemas.microsoft.com/office/powerpoint/2010/main" val="346768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p:txBody>
          <a:bodyPr/>
          <a:lstStyle/>
          <a:p>
            <a:r>
              <a:rPr lang="en-US" dirty="0"/>
              <a:t>Dijkstra’s Algorithm</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3922618D-C1F8-B60E-A626-F58D3AD55FA1}"/>
              </a:ext>
            </a:extLst>
          </p:cNvPr>
          <p:cNvSpPr txBox="1"/>
          <p:nvPr/>
        </p:nvSpPr>
        <p:spPr>
          <a:xfrm>
            <a:off x="506024" y="6256800"/>
            <a:ext cx="5702333" cy="523220"/>
          </a:xfrm>
          <a:prstGeom prst="rect">
            <a:avLst/>
          </a:prstGeom>
          <a:solidFill>
            <a:schemeClr val="bg1">
              <a:lumMod val="95000"/>
            </a:schemeClr>
          </a:solidFill>
          <a:ln w="6350"/>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a:defRPr sz="1600">
                <a:solidFill>
                  <a:schemeClr val="dk1"/>
                </a:solidFill>
                <a:latin typeface="Times New Roman"/>
                <a:cs typeface="Times New Roman"/>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400" dirty="0" err="1"/>
              <a:t>Dijkstras</a:t>
            </a:r>
            <a:r>
              <a:rPr lang="en-GB" sz="1400" dirty="0"/>
              <a:t> Shortest Path Algorithm Explained | With Example | Graph Theory</a:t>
            </a:r>
          </a:p>
          <a:p>
            <a:r>
              <a:rPr lang="en-GB" sz="1400" dirty="0">
                <a:hlinkClick r:id="rId3"/>
              </a:rPr>
              <a:t>https://www.youtube.com/watch?v=bZkzH5x0SKU</a:t>
            </a:r>
            <a:r>
              <a:rPr lang="en-GB" sz="1400" dirty="0"/>
              <a:t> </a:t>
            </a:r>
            <a:endParaRPr lang="en-SE" sz="1400" dirty="0"/>
          </a:p>
        </p:txBody>
      </p: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C9E-63C2-B261-E235-239149899D03}"/>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Example</a:t>
            </a:r>
            <a:endParaRPr lang="en-SE" dirty="0"/>
          </a:p>
        </p:txBody>
      </p:sp>
      <p:sp>
        <p:nvSpPr>
          <p:cNvPr id="3" name="Content Placeholder 2">
            <a:extLst>
              <a:ext uri="{FF2B5EF4-FFF2-40B4-BE49-F238E27FC236}">
                <a16:creationId xmlns:a16="http://schemas.microsoft.com/office/drawing/2014/main" id="{DC0CF06C-977B-4638-69D7-B8D16E383E78}"/>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B6BF9BB9-0D2E-77C2-2669-9C204E29F4D6}"/>
              </a:ext>
            </a:extLst>
          </p:cNvPr>
          <p:cNvPicPr>
            <a:picLocks noChangeAspect="1"/>
          </p:cNvPicPr>
          <p:nvPr/>
        </p:nvPicPr>
        <p:blipFill>
          <a:blip r:embed="rId2"/>
          <a:stretch>
            <a:fillRect/>
          </a:stretch>
        </p:blipFill>
        <p:spPr>
          <a:xfrm>
            <a:off x="457199" y="1556899"/>
            <a:ext cx="8229601" cy="5026463"/>
          </a:xfrm>
          <a:prstGeom prst="rect">
            <a:avLst/>
          </a:prstGeom>
        </p:spPr>
      </p:pic>
    </p:spTree>
    <p:extLst>
      <p:ext uri="{BB962C8B-B14F-4D97-AF65-F5344CB8AC3E}">
        <p14:creationId xmlns:p14="http://schemas.microsoft.com/office/powerpoint/2010/main" val="232834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D12F-F0A2-BC58-4C5A-E573D5A399F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34F8D2C-6350-CC2D-6D94-9002E2B3D787}"/>
              </a:ext>
            </a:extLst>
          </p:cNvPr>
          <p:cNvSpPr>
            <a:spLocks noGrp="1"/>
          </p:cNvSpPr>
          <p:nvPr>
            <p:ph idx="1"/>
          </p:nvPr>
        </p:nvSpPr>
        <p:spPr/>
        <p:txBody>
          <a:bodyPr/>
          <a:lstStyle/>
          <a:p>
            <a:endParaRPr lang="en-SE" dirty="0"/>
          </a:p>
        </p:txBody>
      </p:sp>
      <p:pic>
        <p:nvPicPr>
          <p:cNvPr id="6" name="Picture 5">
            <a:extLst>
              <a:ext uri="{FF2B5EF4-FFF2-40B4-BE49-F238E27FC236}">
                <a16:creationId xmlns:a16="http://schemas.microsoft.com/office/drawing/2014/main" id="{7C1E2437-8562-5F5D-D73F-947079BCA792}"/>
              </a:ext>
            </a:extLst>
          </p:cNvPr>
          <p:cNvPicPr>
            <a:picLocks noChangeAspect="1"/>
          </p:cNvPicPr>
          <p:nvPr/>
        </p:nvPicPr>
        <p:blipFill>
          <a:blip r:embed="rId2"/>
          <a:stretch>
            <a:fillRect/>
          </a:stretch>
        </p:blipFill>
        <p:spPr>
          <a:xfrm>
            <a:off x="2449286" y="45754"/>
            <a:ext cx="6596743" cy="3304955"/>
          </a:xfrm>
          <a:prstGeom prst="rect">
            <a:avLst/>
          </a:prstGeom>
        </p:spPr>
      </p:pic>
      <p:pic>
        <p:nvPicPr>
          <p:cNvPr id="2052" name="Picture 4" descr="Dijkstra's Algorithm">
            <a:extLst>
              <a:ext uri="{FF2B5EF4-FFF2-40B4-BE49-F238E27FC236}">
                <a16:creationId xmlns:a16="http://schemas.microsoft.com/office/drawing/2014/main" id="{E82B1355-D225-2756-6FD4-43E8870F4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863" y="3429000"/>
            <a:ext cx="6596168" cy="33049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2ED5F0-FF1A-DB57-58AC-42342B8D21C2}"/>
              </a:ext>
            </a:extLst>
          </p:cNvPr>
          <p:cNvSpPr txBox="1"/>
          <p:nvPr/>
        </p:nvSpPr>
        <p:spPr>
          <a:xfrm>
            <a:off x="163286" y="1277034"/>
            <a:ext cx="2090057" cy="923330"/>
          </a:xfrm>
          <a:prstGeom prst="rect">
            <a:avLst/>
          </a:prstGeom>
          <a:noFill/>
        </p:spPr>
        <p:txBody>
          <a:bodyPr wrap="square">
            <a:spAutoFit/>
          </a:bodyPr>
          <a:lstStyle/>
          <a:p>
            <a:r>
              <a:rPr lang="en-GB" dirty="0"/>
              <a:t>Step 1: Start from Node 0 and mark Node as visited </a:t>
            </a:r>
            <a:endParaRPr lang="en-SE" dirty="0"/>
          </a:p>
        </p:txBody>
      </p:sp>
      <p:sp>
        <p:nvSpPr>
          <p:cNvPr id="9" name="TextBox 8">
            <a:extLst>
              <a:ext uri="{FF2B5EF4-FFF2-40B4-BE49-F238E27FC236}">
                <a16:creationId xmlns:a16="http://schemas.microsoft.com/office/drawing/2014/main" id="{CA72CDBA-EA41-80B4-D61F-788C0713E05D}"/>
              </a:ext>
            </a:extLst>
          </p:cNvPr>
          <p:cNvSpPr txBox="1"/>
          <p:nvPr/>
        </p:nvSpPr>
        <p:spPr>
          <a:xfrm>
            <a:off x="163286" y="3617398"/>
            <a:ext cx="2090057" cy="3139321"/>
          </a:xfrm>
          <a:prstGeom prst="rect">
            <a:avLst/>
          </a:prstGeom>
          <a:noFill/>
        </p:spPr>
        <p:txBody>
          <a:bodyPr wrap="square">
            <a:spAutoFit/>
          </a:bodyPr>
          <a:lstStyle/>
          <a:p>
            <a:r>
              <a:rPr lang="en-GB" dirty="0"/>
              <a:t>Step 2: Check for adjacent Nodes, and choose Node with minimum distance. In this step Node 1 is Minimum distance adjacent Node, so marked it as visited and add up the distance.</a:t>
            </a:r>
          </a:p>
          <a:p>
            <a:endParaRPr lang="en-GB" dirty="0"/>
          </a:p>
        </p:txBody>
      </p:sp>
    </p:spTree>
    <p:extLst>
      <p:ext uri="{BB962C8B-B14F-4D97-AF65-F5344CB8AC3E}">
        <p14:creationId xmlns:p14="http://schemas.microsoft.com/office/powerpoint/2010/main" val="305915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89F7-5CB4-2210-4DB7-5D64DFA4B98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BA76E09-6DDF-A23C-3E63-F6E024E89B7E}"/>
              </a:ext>
            </a:extLst>
          </p:cNvPr>
          <p:cNvSpPr>
            <a:spLocks noGrp="1"/>
          </p:cNvSpPr>
          <p:nvPr>
            <p:ph idx="1"/>
          </p:nvPr>
        </p:nvSpPr>
        <p:spPr>
          <a:xfrm>
            <a:off x="457200" y="1600200"/>
            <a:ext cx="2558142" cy="4525963"/>
          </a:xfrm>
        </p:spPr>
        <p:txBody>
          <a:bodyPr>
            <a:normAutofit fontScale="92500" lnSpcReduction="10000"/>
          </a:bodyPr>
          <a:lstStyle/>
          <a:p>
            <a:r>
              <a:rPr lang="en-GB" dirty="0"/>
              <a:t>Step 3:  Then Move Forward and check for adjacent Node which is Node 3, so marked it as visited and add up the distance, Now the distance will be:</a:t>
            </a:r>
          </a:p>
          <a:p>
            <a:r>
              <a:rPr lang="en-GB" dirty="0"/>
              <a:t>Distance: Node 0 -&gt; Node 1 -&gt; Node 3 = 2 + 5 = 7</a:t>
            </a:r>
            <a:endParaRPr lang="en-SE" dirty="0"/>
          </a:p>
        </p:txBody>
      </p:sp>
      <p:pic>
        <p:nvPicPr>
          <p:cNvPr id="4" name="Picture 3">
            <a:extLst>
              <a:ext uri="{FF2B5EF4-FFF2-40B4-BE49-F238E27FC236}">
                <a16:creationId xmlns:a16="http://schemas.microsoft.com/office/drawing/2014/main" id="{6A7DEE7C-B3AC-3674-51F3-4A67491277D3}"/>
              </a:ext>
            </a:extLst>
          </p:cNvPr>
          <p:cNvPicPr>
            <a:picLocks noChangeAspect="1"/>
          </p:cNvPicPr>
          <p:nvPr/>
        </p:nvPicPr>
        <p:blipFill>
          <a:blip r:embed="rId2"/>
          <a:stretch>
            <a:fillRect/>
          </a:stretch>
        </p:blipFill>
        <p:spPr>
          <a:xfrm>
            <a:off x="3015342" y="2117953"/>
            <a:ext cx="5976257" cy="2995910"/>
          </a:xfrm>
          <a:prstGeom prst="rect">
            <a:avLst/>
          </a:prstGeom>
        </p:spPr>
      </p:pic>
    </p:spTree>
    <p:extLst>
      <p:ext uri="{BB962C8B-B14F-4D97-AF65-F5344CB8AC3E}">
        <p14:creationId xmlns:p14="http://schemas.microsoft.com/office/powerpoint/2010/main" val="1816274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E88C-9987-7530-5831-DC8DE2CFA46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53DFB72-03D7-EFD2-ED05-21CCE4EF376F}"/>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8BE01902-A162-D5C0-0FAB-04233CB0CD31}"/>
              </a:ext>
            </a:extLst>
          </p:cNvPr>
          <p:cNvPicPr>
            <a:picLocks noChangeAspect="1"/>
          </p:cNvPicPr>
          <p:nvPr/>
        </p:nvPicPr>
        <p:blipFill>
          <a:blip r:embed="rId2"/>
          <a:stretch>
            <a:fillRect/>
          </a:stretch>
        </p:blipFill>
        <p:spPr>
          <a:xfrm>
            <a:off x="2982686" y="482044"/>
            <a:ext cx="5994602" cy="3003284"/>
          </a:xfrm>
          <a:prstGeom prst="rect">
            <a:avLst/>
          </a:prstGeom>
        </p:spPr>
      </p:pic>
      <p:sp>
        <p:nvSpPr>
          <p:cNvPr id="5" name="TextBox 4">
            <a:extLst>
              <a:ext uri="{FF2B5EF4-FFF2-40B4-BE49-F238E27FC236}">
                <a16:creationId xmlns:a16="http://schemas.microsoft.com/office/drawing/2014/main" id="{A2A52815-B747-72B4-4CAF-D885CFC69CC5}"/>
              </a:ext>
            </a:extLst>
          </p:cNvPr>
          <p:cNvSpPr txBox="1"/>
          <p:nvPr/>
        </p:nvSpPr>
        <p:spPr>
          <a:xfrm>
            <a:off x="270733" y="972277"/>
            <a:ext cx="2692198" cy="2308324"/>
          </a:xfrm>
          <a:prstGeom prst="rect">
            <a:avLst/>
          </a:prstGeom>
          <a:noFill/>
        </p:spPr>
        <p:txBody>
          <a:bodyPr wrap="square">
            <a:spAutoFit/>
          </a:bodyPr>
          <a:lstStyle/>
          <a:p>
            <a:r>
              <a:rPr lang="en-GB" dirty="0"/>
              <a:t>Step 4: We choose Node 4 as Minimum distance adjacent Node, so marked it as visited and add up the distance.</a:t>
            </a:r>
          </a:p>
          <a:p>
            <a:r>
              <a:rPr lang="en-GB" dirty="0"/>
              <a:t>Distance: Node 0 -&gt; Node 1 -&gt; Node 3 -&gt; Node 4 = 2 + 5 + 10 = 17</a:t>
            </a:r>
            <a:endParaRPr lang="en-SE" dirty="0"/>
          </a:p>
        </p:txBody>
      </p:sp>
      <p:pic>
        <p:nvPicPr>
          <p:cNvPr id="3074" name="Picture 2" descr="Dijkstra's Algorithm">
            <a:extLst>
              <a:ext uri="{FF2B5EF4-FFF2-40B4-BE49-F238E27FC236}">
                <a16:creationId xmlns:a16="http://schemas.microsoft.com/office/drawing/2014/main" id="{ECB9D349-4E06-F729-4333-2E3FC7330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931" y="3569919"/>
            <a:ext cx="6014357" cy="301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94D143-BC90-2B6E-1211-B85CDBA22959}"/>
              </a:ext>
            </a:extLst>
          </p:cNvPr>
          <p:cNvSpPr txBox="1"/>
          <p:nvPr/>
        </p:nvSpPr>
        <p:spPr>
          <a:xfrm>
            <a:off x="270733" y="3715477"/>
            <a:ext cx="2692198" cy="2585323"/>
          </a:xfrm>
          <a:prstGeom prst="rect">
            <a:avLst/>
          </a:prstGeom>
          <a:noFill/>
        </p:spPr>
        <p:txBody>
          <a:bodyPr wrap="square">
            <a:spAutoFit/>
          </a:bodyPr>
          <a:lstStyle/>
          <a:p>
            <a:r>
              <a:rPr lang="en-GB" dirty="0"/>
              <a:t>Step 5:  Check for adjacent Node 6, so marked it as visited and add up the distance, Now the distance will be:</a:t>
            </a:r>
          </a:p>
          <a:p>
            <a:r>
              <a:rPr lang="en-GB" dirty="0"/>
              <a:t>Distance: Node 0 -&gt; Node 1 -&gt; Node 3 -&gt; Node 4 -&gt; Node 6 = 2 + 5 + 10 + 2 = 19</a:t>
            </a:r>
            <a:endParaRPr lang="en-SE" dirty="0"/>
          </a:p>
        </p:txBody>
      </p:sp>
    </p:spTree>
    <p:extLst>
      <p:ext uri="{BB962C8B-B14F-4D97-AF65-F5344CB8AC3E}">
        <p14:creationId xmlns:p14="http://schemas.microsoft.com/office/powerpoint/2010/main" val="684163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67AD-0142-0BBF-CA49-C11AD41FA40F}"/>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BBE70FA5-A38F-F6A0-F786-4B79F12CD5A3}"/>
              </a:ext>
            </a:extLst>
          </p:cNvPr>
          <p:cNvSpPr>
            <a:spLocks noGrp="1"/>
          </p:cNvSpPr>
          <p:nvPr>
            <p:ph idx="1"/>
          </p:nvPr>
        </p:nvSpPr>
        <p:spPr>
          <a:xfrm>
            <a:off x="457200" y="1328058"/>
            <a:ext cx="8229600" cy="2198913"/>
          </a:xfrm>
        </p:spPr>
        <p:txBody>
          <a:bodyPr>
            <a:normAutofit fontScale="77500" lnSpcReduction="20000"/>
          </a:bodyPr>
          <a:lstStyle/>
          <a:p>
            <a:r>
              <a:rPr lang="en-GB" dirty="0"/>
              <a:t>Consider the directed graph shown in the figure below. There are multiple shortest paths between vertices S and T. Which one will be reported by </a:t>
            </a:r>
            <a:r>
              <a:rPr lang="en-GB" dirty="0" err="1"/>
              <a:t>Dijstra’s</a:t>
            </a:r>
            <a:r>
              <a:rPr lang="en-GB" dirty="0"/>
              <a:t> shortest path algorithm? Assume that, in any iteration, the shortest path to a vertex v is updated only when a strictly shorter path to v is discovered.</a:t>
            </a:r>
          </a:p>
          <a:p>
            <a:r>
              <a:rPr lang="en-GB" dirty="0"/>
              <a:t>ANS: SACET</a:t>
            </a:r>
          </a:p>
          <a:p>
            <a:r>
              <a:rPr lang="en-GB" dirty="0"/>
              <a:t>See Dijkstra’s shortest path algorithm When the algorithm reaches vertex \'C\', the distance values of \'D\' and \'E\' would be 7 and 6 respectively. So the next picked vertex would be \'E\'</a:t>
            </a:r>
            <a:endParaRPr lang="en-SE" dirty="0"/>
          </a:p>
        </p:txBody>
      </p:sp>
      <p:pic>
        <p:nvPicPr>
          <p:cNvPr id="8194" name="Picture 2">
            <a:extLst>
              <a:ext uri="{FF2B5EF4-FFF2-40B4-BE49-F238E27FC236}">
                <a16:creationId xmlns:a16="http://schemas.microsoft.com/office/drawing/2014/main" id="{1E29DE96-B949-A9EB-6B9E-2D8D9B33F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67" y="3344703"/>
            <a:ext cx="5612266" cy="351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Next, we consider </a:t>
            </a:r>
            <a:r>
              <a:rPr lang="en-GB" dirty="0">
                <a:solidFill>
                  <a:srgbClr val="C00000"/>
                </a:solidFill>
              </a:rPr>
              <a:t>Topological Sort </a:t>
            </a:r>
            <a:r>
              <a:rPr lang="en-GB" dirty="0"/>
              <a:t>for Edge-weighted DAG</a:t>
            </a:r>
            <a:r>
              <a:rPr lang="en-US" dirty="0"/>
              <a:t>, which works even if the weights are negative. </a:t>
            </a:r>
          </a:p>
          <a:p>
            <a:r>
              <a:rPr lang="en-US" dirty="0"/>
              <a:t>We conclude with the </a:t>
            </a:r>
            <a:r>
              <a:rPr lang="en-US" dirty="0">
                <a:solidFill>
                  <a:srgbClr val="C00000"/>
                </a:solidFill>
              </a:rPr>
              <a:t>Bellman–Ford </a:t>
            </a:r>
            <a:r>
              <a:rPr lang="en-US" dirty="0"/>
              <a:t>algorithm for edge-weighted digraphs with no negative cycles. </a:t>
            </a:r>
          </a:p>
          <a:p>
            <a:r>
              <a:rPr lang="en-US" dirty="0"/>
              <a:t>We conclude with the Floyd </a:t>
            </a:r>
            <a:r>
              <a:rPr lang="en-US" dirty="0" err="1"/>
              <a:t>Warshall</a:t>
            </a:r>
            <a:r>
              <a:rPr lang="en-US" dirty="0"/>
              <a:t> Algorithm for all-pairs shortest path</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SE" dirty="0"/>
          </a:p>
        </p:txBody>
      </p:sp>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p:txBody>
          <a:bodyPr>
            <a:normAutofit fontScale="85000" lnSpcReduction="10000"/>
          </a:bodyPr>
          <a:lstStyle/>
          <a:p>
            <a:r>
              <a:rPr lang="en-GB" dirty="0"/>
              <a:t>Initialize </a:t>
            </a:r>
            <a:r>
              <a:rPr lang="en-GB" dirty="0" err="1"/>
              <a:t>dist</a:t>
            </a:r>
            <a:r>
              <a:rPr lang="en-GB" dirty="0"/>
              <a:t>[] = {INF, INF, ….} and </a:t>
            </a:r>
            <a:r>
              <a:rPr lang="en-GB" dirty="0" err="1"/>
              <a:t>dist</a:t>
            </a:r>
            <a:r>
              <a:rPr lang="en-GB" dirty="0"/>
              <a:t>[s] = 0 where s is the source vertex. </a:t>
            </a:r>
          </a:p>
          <a:p>
            <a:endParaRPr lang="en-GB" dirty="0"/>
          </a:p>
          <a:p>
            <a:r>
              <a:rPr lang="en-GB" dirty="0"/>
              <a:t>Create a topological order of all vertices. </a:t>
            </a:r>
          </a:p>
          <a:p>
            <a:endParaRPr lang="en-GB" dirty="0"/>
          </a:p>
          <a:p>
            <a:r>
              <a:rPr lang="en-GB" dirty="0"/>
              <a:t>Do following for every vertex u in topological order. </a:t>
            </a:r>
          </a:p>
          <a:p>
            <a:r>
              <a:rPr lang="en-GB" dirty="0"/>
              <a:t>………..Do following for every adjacent vertex v of u </a:t>
            </a:r>
          </a:p>
          <a:p>
            <a:r>
              <a:rPr lang="en-GB" dirty="0"/>
              <a:t>………………if (</a:t>
            </a:r>
            <a:r>
              <a:rPr lang="en-GB" dirty="0" err="1"/>
              <a:t>dist</a:t>
            </a:r>
            <a:r>
              <a:rPr lang="en-GB" dirty="0"/>
              <a:t>[v] &gt; </a:t>
            </a:r>
            <a:r>
              <a:rPr lang="en-GB" dirty="0" err="1"/>
              <a:t>dist</a:t>
            </a:r>
            <a:r>
              <a:rPr lang="en-GB" dirty="0"/>
              <a:t>[u] + weight(u, v)) //relax edge </a:t>
            </a:r>
            <a:r>
              <a:rPr lang="en-GB" dirty="0" err="1"/>
              <a:t>uv</a:t>
            </a:r>
            <a:endParaRPr lang="en-GB" dirty="0"/>
          </a:p>
          <a:p>
            <a:r>
              <a:rPr lang="en-GB" dirty="0"/>
              <a:t>………………………</a:t>
            </a:r>
            <a:r>
              <a:rPr lang="en-GB" dirty="0" err="1"/>
              <a:t>dist</a:t>
            </a:r>
            <a:r>
              <a:rPr lang="en-GB" dirty="0"/>
              <a:t>[v] = </a:t>
            </a:r>
            <a:r>
              <a:rPr lang="en-GB" dirty="0" err="1"/>
              <a:t>dist</a:t>
            </a:r>
            <a:r>
              <a:rPr lang="en-GB" dirty="0"/>
              <a:t>[u] + weight(u, v) </a:t>
            </a:r>
          </a:p>
          <a:p>
            <a:r>
              <a:rPr lang="en-GB" dirty="0"/>
              <a:t>Time Complexity: Time complexity of topological sorting is O(V+E). After finding topological order, the algorithm process all vertices and for every vertex, it runs a loop for all adjacent vertices. Total adjacent vertices in a graph is O(E). So the inner loop runs O(V+E) times. Therefore, overall time complexity of this algorithm is O(V+E).</a:t>
            </a:r>
            <a:endParaRPr lang="en-SE" dirty="0"/>
          </a:p>
        </p:txBody>
      </p:sp>
    </p:spTree>
    <p:extLst>
      <p:ext uri="{BB962C8B-B14F-4D97-AF65-F5344CB8AC3E}">
        <p14:creationId xmlns:p14="http://schemas.microsoft.com/office/powerpoint/2010/main" val="2224538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US" dirty="0"/>
          </a:p>
        </p:txBody>
      </p:sp>
      <p:sp>
        <p:nvSpPr>
          <p:cNvPr id="4" name="Rectangle 3">
            <a:extLst>
              <a:ext uri="{FF2B5EF4-FFF2-40B4-BE49-F238E27FC236}">
                <a16:creationId xmlns:a16="http://schemas.microsoft.com/office/drawing/2014/main" id="{FEBF2C0F-0B5D-A243-AD50-6FF3EF9A13AA}"/>
              </a:ext>
            </a:extLst>
          </p:cNvPr>
          <p:cNvSpPr/>
          <p:nvPr/>
        </p:nvSpPr>
        <p:spPr>
          <a:xfrm>
            <a:off x="750815" y="1342137"/>
            <a:ext cx="5910045" cy="584775"/>
          </a:xfrm>
          <a:prstGeom prst="rect">
            <a:avLst/>
          </a:prstGeom>
          <a:solidFill>
            <a:srgbClr val="FF0000"/>
          </a:solidFill>
        </p:spPr>
        <p:txBody>
          <a:bodyPr wrap="square">
            <a:spAutoFit/>
          </a:bodyPr>
          <a:lstStyle/>
          <a:p>
            <a:pPr>
              <a:spcBef>
                <a:spcPts val="300"/>
              </a:spcBef>
              <a:spcAft>
                <a:spcPts val="300"/>
              </a:spcAft>
              <a:buClr>
                <a:schemeClr val="accent1"/>
              </a:buClr>
            </a:pPr>
            <a:r>
              <a:rPr lang="en-US" sz="1600" dirty="0">
                <a:solidFill>
                  <a:schemeClr val="bg1"/>
                </a:solidFill>
                <a:latin typeface="Arial"/>
                <a:cs typeface="Arial"/>
              </a:rPr>
              <a:t>Suppose that an edge-weighted digraph has no directed cycles. Is it easier to find shortest paths than in a general digraph?</a:t>
            </a:r>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6" name="Rectangle 5">
            <a:extLst>
              <a:ext uri="{FF2B5EF4-FFF2-40B4-BE49-F238E27FC236}">
                <a16:creationId xmlns:a16="http://schemas.microsoft.com/office/drawing/2014/main" id="{B99E1210-53B8-D044-B947-6BB1DC48B366}"/>
              </a:ext>
            </a:extLst>
          </p:cNvPr>
          <p:cNvSpPr/>
          <p:nvPr/>
        </p:nvSpPr>
        <p:spPr>
          <a:xfrm>
            <a:off x="750815" y="2094408"/>
            <a:ext cx="3821185" cy="600164"/>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topological order.</a:t>
            </a:r>
          </a:p>
          <a:p>
            <a:pPr indent="-285750">
              <a:spcBef>
                <a:spcPts val="300"/>
              </a:spcBef>
              <a:spcAft>
                <a:spcPts val="300"/>
              </a:spcAft>
              <a:buClr>
                <a:schemeClr val="accent1"/>
              </a:buClr>
              <a:buFont typeface="Wingdings" pitchFamily="2" charset="2"/>
              <a:buChar char="§"/>
            </a:pPr>
            <a:r>
              <a:rPr lang="en-US" sz="1400" dirty="0">
                <a:latin typeface="Arial"/>
                <a:cs typeface="Arial"/>
              </a:rPr>
              <a:t>Relax all edges pointing from that vertex</a:t>
            </a: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9"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9"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par>
                                <p:cTn id="53" presetID="9"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par>
                                <p:cTn id="59" presetID="9"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par>
                                <p:cTn id="62" presetID="9"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dissolve">
                                      <p:cBhvr>
                                        <p:cTn id="76" dur="500"/>
                                        <p:tgtEl>
                                          <p:spTgt spid="2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dissolve">
                                      <p:cBhvr>
                                        <p:cTn id="79" dur="500"/>
                                        <p:tgtEl>
                                          <p:spTgt spid="2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dissolve">
                                      <p:cBhvr>
                                        <p:cTn id="82" dur="500"/>
                                        <p:tgtEl>
                                          <p:spTgt spid="27"/>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dissolve">
                                      <p:cBhvr>
                                        <p:cTn id="85" dur="500"/>
                                        <p:tgtEl>
                                          <p:spTgt spid="28"/>
                                        </p:tgtEl>
                                      </p:cBhvr>
                                    </p:animEffect>
                                  </p:childTnLst>
                                </p:cTn>
                              </p:par>
                              <p:par>
                                <p:cTn id="86" presetID="9" presetClass="entr" presetSubtype="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dissolve">
                                      <p:cBhvr>
                                        <p:cTn id="91" dur="500"/>
                                        <p:tgtEl>
                                          <p:spTgt spid="30"/>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dissolve">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dissolve">
                                      <p:cBhvr>
                                        <p:cTn id="97" dur="500"/>
                                        <p:tgtEl>
                                          <p:spTgt spid="32"/>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dissolve">
                                      <p:cBhvr>
                                        <p:cTn id="103" dur="500"/>
                                        <p:tgtEl>
                                          <p:spTgt spid="3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dissolve">
                                      <p:cBhvr>
                                        <p:cTn id="106" dur="500"/>
                                        <p:tgtEl>
                                          <p:spTgt spid="35"/>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dissolve">
                                      <p:cBhvr>
                                        <p:cTn id="109" dur="500"/>
                                        <p:tgtEl>
                                          <p:spTgt spid="36"/>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500"/>
                                        <p:tgtEl>
                                          <p:spTgt spid="37"/>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dissolve">
                                      <p:cBhvr>
                                        <p:cTn id="115" dur="500"/>
                                        <p:tgtEl>
                                          <p:spTgt spid="3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dissolve">
                                      <p:cBhvr>
                                        <p:cTn id="118" dur="500"/>
                                        <p:tgtEl>
                                          <p:spTgt spid="3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dissolve">
                                      <p:cBhvr>
                                        <p:cTn id="121" dur="500"/>
                                        <p:tgtEl>
                                          <p:spTgt spid="4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dissolve">
                                      <p:cBhvr>
                                        <p:cTn id="124" dur="500"/>
                                        <p:tgtEl>
                                          <p:spTgt spid="4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dissolve">
                                      <p:cBhvr>
                                        <p:cTn id="127" dur="500"/>
                                        <p:tgtEl>
                                          <p:spTgt spid="4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dissolve">
                                      <p:cBhvr>
                                        <p:cTn id="130" dur="500"/>
                                        <p:tgtEl>
                                          <p:spTgt spid="4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dissolve">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88"/>
                                        </p:tgtEl>
                                        <p:attrNameLst>
                                          <p:attrName>style.visibility</p:attrName>
                                        </p:attrNameLst>
                                      </p:cBhvr>
                                      <p:to>
                                        <p:strVal val="visible"/>
                                      </p:to>
                                    </p:set>
                                    <p:animEffect transition="in" filter="dissolve">
                                      <p:cBhvr>
                                        <p:cTn id="144" dur="500"/>
                                        <p:tgtEl>
                                          <p:spTgt spid="88"/>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dissolve">
                                      <p:cBhvr>
                                        <p:cTn id="152" dur="500"/>
                                        <p:tgtEl>
                                          <p:spTgt spid="49"/>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dissolve">
                                      <p:cBhvr>
                                        <p:cTn id="155" dur="500"/>
                                        <p:tgtEl>
                                          <p:spTgt spid="48"/>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dissolve">
                                      <p:cBhvr>
                                        <p:cTn id="170" dur="500"/>
                                        <p:tgtEl>
                                          <p:spTgt spid="51"/>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nodeType="clickEffect">
                                  <p:stCondLst>
                                    <p:cond delay="0"/>
                                  </p:stCondLst>
                                  <p:childTnLst>
                                    <p:set>
                                      <p:cBhvr>
                                        <p:cTn id="174" dur="1" fill="hold">
                                          <p:stCondLst>
                                            <p:cond delay="0"/>
                                          </p:stCondLst>
                                        </p:cTn>
                                        <p:tgtEl>
                                          <p:spTgt spid="97"/>
                                        </p:tgtEl>
                                        <p:attrNameLst>
                                          <p:attrName>style.visibility</p:attrName>
                                        </p:attrNameLst>
                                      </p:cBhvr>
                                      <p:to>
                                        <p:strVal val="visible"/>
                                      </p:to>
                                    </p:set>
                                    <p:animEffect transition="in" filter="dissolve">
                                      <p:cBhvr>
                                        <p:cTn id="175" dur="500"/>
                                        <p:tgtEl>
                                          <p:spTgt spid="9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25"/>
                                        </p:tgtEl>
                                        <p:attrNameLst>
                                          <p:attrName>fillcolor</p:attrName>
                                        </p:attrNameLst>
                                      </p:cBhvr>
                                      <p:to>
                                        <a:schemeClr val="accent2"/>
                                      </p:to>
                                    </p:animClr>
                                    <p:set>
                                      <p:cBhvr>
                                        <p:cTn id="180" dur="2000" fill="hold"/>
                                        <p:tgtEl>
                                          <p:spTgt spid="25"/>
                                        </p:tgtEl>
                                        <p:attrNameLst>
                                          <p:attrName>fill.type</p:attrName>
                                        </p:attrNameLst>
                                      </p:cBhvr>
                                      <p:to>
                                        <p:strVal val="solid"/>
                                      </p:to>
                                    </p:set>
                                    <p:set>
                                      <p:cBhvr>
                                        <p:cTn id="181" dur="2000" fill="hold"/>
                                        <p:tgtEl>
                                          <p:spTgt spid="25"/>
                                        </p:tgtEl>
                                        <p:attrNameLst>
                                          <p:attrName>fill.on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77"/>
                                        </p:tgtEl>
                                        <p:attrNameLst>
                                          <p:attrName>style.visibility</p:attrName>
                                        </p:attrNameLst>
                                      </p:cBhvr>
                                      <p:to>
                                        <p:strVal val="visible"/>
                                      </p:to>
                                    </p:set>
                                    <p:animEffect transition="in" filter="dissolve">
                                      <p:cBhvr>
                                        <p:cTn id="186" dur="500"/>
                                        <p:tgtEl>
                                          <p:spTgt spid="77"/>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0" end="0"/>
                                            </p:txEl>
                                          </p:spTgt>
                                        </p:tgtEl>
                                        <p:attrNameLst>
                                          <p:attrName>style.visibility</p:attrName>
                                        </p:attrNameLst>
                                      </p:cBhvr>
                                      <p:to>
                                        <p:strVal val="visible"/>
                                      </p:to>
                                    </p:set>
                                    <p:animEffect transition="in" filter="dissolve">
                                      <p:cBhvr>
                                        <p:cTn id="191" dur="500"/>
                                        <p:tgtEl>
                                          <p:spTgt spid="58">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21"/>
                                        </p:tgtEl>
                                        <p:attrNameLst>
                                          <p:attrName>stroke.color</p:attrName>
                                        </p:attrNameLst>
                                      </p:cBhvr>
                                      <p:to>
                                        <a:schemeClr val="accent2"/>
                                      </p:to>
                                    </p:animClr>
                                    <p:set>
                                      <p:cBhvr>
                                        <p:cTn id="196" dur="2000" fill="hold"/>
                                        <p:tgtEl>
                                          <p:spTgt spid="21"/>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8">
                                            <p:txEl>
                                              <p:pRg st="1" end="1"/>
                                            </p:txEl>
                                          </p:spTgt>
                                        </p:tgtEl>
                                        <p:attrNameLst>
                                          <p:attrName>style.visibility</p:attrName>
                                        </p:attrNameLst>
                                      </p:cBhvr>
                                      <p:to>
                                        <p:strVal val="visible"/>
                                      </p:to>
                                    </p:set>
                                    <p:animEffect transition="in" filter="dissolve">
                                      <p:cBhvr>
                                        <p:cTn id="206" dur="500"/>
                                        <p:tgtEl>
                                          <p:spTgt spid="58">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dissolve">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9">
                                            <p:txEl>
                                              <p:pRg st="1" end="1"/>
                                            </p:txEl>
                                          </p:spTgt>
                                        </p:tgtEl>
                                        <p:attrNameLst>
                                          <p:attrName>style.visibility</p:attrName>
                                        </p:attrNameLst>
                                      </p:cBhvr>
                                      <p:to>
                                        <p:strVal val="visible"/>
                                      </p:to>
                                    </p:set>
                                    <p:animEffect transition="in" filter="dissolve">
                                      <p:cBhvr>
                                        <p:cTn id="216" dur="500"/>
                                        <p:tgtEl>
                                          <p:spTgt spid="59">
                                            <p:txEl>
                                              <p:pRg st="1" end="1"/>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9"/>
                                        </p:tgtEl>
                                        <p:attrNameLst>
                                          <p:attrName>stroke.color</p:attrName>
                                        </p:attrNameLst>
                                      </p:cBhvr>
                                      <p:to>
                                        <a:schemeClr val="accent2"/>
                                      </p:to>
                                    </p:animClr>
                                    <p:set>
                                      <p:cBhvr>
                                        <p:cTn id="221" dur="2000" fill="hold"/>
                                        <p:tgtEl>
                                          <p:spTgt spid="1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6"/>
                                        </p:tgtEl>
                                        <p:attrNameLst>
                                          <p:attrName>style.visibility</p:attrName>
                                        </p:attrNameLst>
                                      </p:cBhvr>
                                      <p:to>
                                        <p:strVal val="visible"/>
                                      </p:to>
                                    </p:set>
                                    <p:animEffect transition="in" filter="dissolve">
                                      <p:cBhvr>
                                        <p:cTn id="226" dur="500"/>
                                        <p:tgtEl>
                                          <p:spTgt spid="5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8">
                                            <p:txEl>
                                              <p:pRg st="7" end="7"/>
                                            </p:txEl>
                                          </p:spTgt>
                                        </p:tgtEl>
                                        <p:attrNameLst>
                                          <p:attrName>style.visibility</p:attrName>
                                        </p:attrNameLst>
                                      </p:cBhvr>
                                      <p:to>
                                        <p:strVal val="visible"/>
                                      </p:to>
                                    </p:set>
                                    <p:animEffect transition="in" filter="dissolve">
                                      <p:cBhvr>
                                        <p:cTn id="231" dur="500"/>
                                        <p:tgtEl>
                                          <p:spTgt spid="5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61"/>
                                        </p:tgtEl>
                                        <p:attrNameLst>
                                          <p:attrName>style.visibility</p:attrName>
                                        </p:attrNameLst>
                                      </p:cBhvr>
                                      <p:to>
                                        <p:strVal val="visible"/>
                                      </p:to>
                                    </p:set>
                                    <p:animEffect transition="in" filter="dissolve">
                                      <p:cBhvr>
                                        <p:cTn id="236" dur="500"/>
                                        <p:tgtEl>
                                          <p:spTgt spid="6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9">
                                            <p:txEl>
                                              <p:pRg st="7" end="7"/>
                                            </p:txEl>
                                          </p:spTgt>
                                        </p:tgtEl>
                                        <p:attrNameLst>
                                          <p:attrName>style.visibility</p:attrName>
                                        </p:attrNameLst>
                                      </p:cBhvr>
                                      <p:to>
                                        <p:strVal val="visible"/>
                                      </p:to>
                                    </p:set>
                                    <p:animEffect transition="in" filter="dissolve">
                                      <p:cBhvr>
                                        <p:cTn id="241" dur="500"/>
                                        <p:tgtEl>
                                          <p:spTgt spid="5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2"/>
                                        </p:tgtEl>
                                        <p:attrNameLst>
                                          <p:attrName>stroke.color</p:attrName>
                                        </p:attrNameLst>
                                      </p:cBhvr>
                                      <p:to>
                                        <a:schemeClr val="accent2"/>
                                      </p:to>
                                    </p:animClr>
                                    <p:set>
                                      <p:cBhvr>
                                        <p:cTn id="246" dur="2000" fill="hold"/>
                                        <p:tgtEl>
                                          <p:spTgt spid="12"/>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7"/>
                                        </p:tgtEl>
                                        <p:attrNameLst>
                                          <p:attrName>style.visibility</p:attrName>
                                        </p:attrNameLst>
                                      </p:cBhvr>
                                      <p:to>
                                        <p:strVal val="visible"/>
                                      </p:to>
                                    </p:set>
                                    <p:animEffect transition="in" filter="dissolve">
                                      <p:cBhvr>
                                        <p:cTn id="251" dur="500"/>
                                        <p:tgtEl>
                                          <p:spTgt spid="57"/>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8">
                                            <p:txEl>
                                              <p:pRg st="4" end="4"/>
                                            </p:txEl>
                                          </p:spTgt>
                                        </p:tgtEl>
                                        <p:attrNameLst>
                                          <p:attrName>style.visibility</p:attrName>
                                        </p:attrNameLst>
                                      </p:cBhvr>
                                      <p:to>
                                        <p:strVal val="visible"/>
                                      </p:to>
                                    </p:set>
                                    <p:animEffect transition="in" filter="dissolve">
                                      <p:cBhvr>
                                        <p:cTn id="256" dur="500"/>
                                        <p:tgtEl>
                                          <p:spTgt spid="58">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62"/>
                                        </p:tgtEl>
                                        <p:attrNameLst>
                                          <p:attrName>style.visibility</p:attrName>
                                        </p:attrNameLst>
                                      </p:cBhvr>
                                      <p:to>
                                        <p:strVal val="visible"/>
                                      </p:to>
                                    </p:set>
                                    <p:animEffect transition="in" filter="dissolve">
                                      <p:cBhvr>
                                        <p:cTn id="261" dur="500"/>
                                        <p:tgtEl>
                                          <p:spTgt spid="62"/>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59">
                                            <p:txEl>
                                              <p:pRg st="4" end="4"/>
                                            </p:txEl>
                                          </p:spTgt>
                                        </p:tgtEl>
                                        <p:attrNameLst>
                                          <p:attrName>style.visibility</p:attrName>
                                        </p:attrNameLst>
                                      </p:cBhvr>
                                      <p:to>
                                        <p:strVal val="visible"/>
                                      </p:to>
                                    </p:set>
                                    <p:animEffect transition="in" filter="dissolve">
                                      <p:cBhvr>
                                        <p:cTn id="266" dur="500"/>
                                        <p:tgtEl>
                                          <p:spTgt spid="59">
                                            <p:txEl>
                                              <p:pRg st="4" end="4"/>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100"/>
                                        </p:tgtEl>
                                        <p:attrNameLst>
                                          <p:attrName>style.visibility</p:attrName>
                                        </p:attrNameLst>
                                      </p:cBhvr>
                                      <p:to>
                                        <p:strVal val="visible"/>
                                      </p:to>
                                    </p:set>
                                    <p:animEffect transition="in" filter="dissolve">
                                      <p:cBhvr>
                                        <p:cTn id="271" dur="500"/>
                                        <p:tgtEl>
                                          <p:spTgt spid="100"/>
                                        </p:tgtEl>
                                      </p:cBhvr>
                                    </p:animEffec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7"/>
                                        </p:tgtEl>
                                        <p:attrNameLst>
                                          <p:attrName>fillcolor</p:attrName>
                                        </p:attrNameLst>
                                      </p:cBhvr>
                                      <p:to>
                                        <a:schemeClr val="accent2"/>
                                      </p:to>
                                    </p:animClr>
                                    <p:set>
                                      <p:cBhvr>
                                        <p:cTn id="276" dur="2000" fill="hold"/>
                                        <p:tgtEl>
                                          <p:spTgt spid="7"/>
                                        </p:tgtEl>
                                        <p:attrNameLst>
                                          <p:attrName>fill.type</p:attrName>
                                        </p:attrNameLst>
                                      </p:cBhvr>
                                      <p:to>
                                        <p:strVal val="solid"/>
                                      </p:to>
                                    </p:set>
                                    <p:set>
                                      <p:cBhvr>
                                        <p:cTn id="277" dur="2000" fill="hold"/>
                                        <p:tgtEl>
                                          <p:spTgt spid="7"/>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11"/>
                                        </p:tgtEl>
                                        <p:attrNameLst>
                                          <p:attrName>stroke.color</p:attrName>
                                        </p:attrNameLst>
                                      </p:cBhvr>
                                      <p:to>
                                        <a:schemeClr val="accent2"/>
                                      </p:to>
                                    </p:animClr>
                                    <p:set>
                                      <p:cBhvr>
                                        <p:cTn id="282" dur="2000" fill="hold"/>
                                        <p:tgtEl>
                                          <p:spTgt spid="11"/>
                                        </p:tgtEl>
                                        <p:attrNameLst>
                                          <p:attrName>stroke.on</p:attrName>
                                        </p:attrNameLst>
                                      </p:cBhvr>
                                      <p:to>
                                        <p:strVal val="true"/>
                                      </p:to>
                                    </p:se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3"/>
                                        </p:tgtEl>
                                        <p:attrNameLst>
                                          <p:attrName>style.visibility</p:attrName>
                                        </p:attrNameLst>
                                      </p:cBhvr>
                                      <p:to>
                                        <p:strVal val="visible"/>
                                      </p:to>
                                    </p:set>
                                    <p:animEffect transition="in" filter="dissolve">
                                      <p:cBhvr>
                                        <p:cTn id="287" dur="500"/>
                                        <p:tgtEl>
                                          <p:spTgt spid="63"/>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8">
                                            <p:txEl>
                                              <p:pRg st="3" end="3"/>
                                            </p:txEl>
                                          </p:spTgt>
                                        </p:tgtEl>
                                        <p:attrNameLst>
                                          <p:attrName>style.visibility</p:attrName>
                                        </p:attrNameLst>
                                      </p:cBhvr>
                                      <p:to>
                                        <p:strVal val="visible"/>
                                      </p:to>
                                    </p:set>
                                    <p:animEffect transition="in" filter="dissolve">
                                      <p:cBhvr>
                                        <p:cTn id="292" dur="500"/>
                                        <p:tgtEl>
                                          <p:spTgt spid="58">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6"/>
                                        </p:tgtEl>
                                        <p:attrNameLst>
                                          <p:attrName>style.visibility</p:attrName>
                                        </p:attrNameLst>
                                      </p:cBhvr>
                                      <p:to>
                                        <p:strVal val="visible"/>
                                      </p:to>
                                    </p:set>
                                    <p:animEffect transition="in" filter="dissolve">
                                      <p:cBhvr>
                                        <p:cTn id="297" dur="500"/>
                                        <p:tgtEl>
                                          <p:spTgt spid="66"/>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9">
                                            <p:txEl>
                                              <p:pRg st="3" end="3"/>
                                            </p:txEl>
                                          </p:spTgt>
                                        </p:tgtEl>
                                        <p:attrNameLst>
                                          <p:attrName>style.visibility</p:attrName>
                                        </p:attrNameLst>
                                      </p:cBhvr>
                                      <p:to>
                                        <p:strVal val="visible"/>
                                      </p:to>
                                    </p:set>
                                    <p:animEffect transition="in" filter="dissolve">
                                      <p:cBhvr>
                                        <p:cTn id="302" dur="500"/>
                                        <p:tgtEl>
                                          <p:spTgt spid="59">
                                            <p:txEl>
                                              <p:pRg st="3" end="3"/>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7" presetClass="emph" presetSubtype="2" fill="hold" nodeType="clickEffect">
                                  <p:stCondLst>
                                    <p:cond delay="0"/>
                                  </p:stCondLst>
                                  <p:childTnLst>
                                    <p:animClr clrSpc="rgb" dir="cw">
                                      <p:cBhvr>
                                        <p:cTn id="306" dur="2000" fill="hold"/>
                                        <p:tgtEl>
                                          <p:spTgt spid="8"/>
                                        </p:tgtEl>
                                        <p:attrNameLst>
                                          <p:attrName>stroke.color</p:attrName>
                                        </p:attrNameLst>
                                      </p:cBhvr>
                                      <p:to>
                                        <a:schemeClr val="accent2"/>
                                      </p:to>
                                    </p:animClr>
                                    <p:set>
                                      <p:cBhvr>
                                        <p:cTn id="307" dur="2000" fill="hold"/>
                                        <p:tgtEl>
                                          <p:spTgt spid="8"/>
                                        </p:tgtEl>
                                        <p:attrNameLst>
                                          <p:attrName>stroke.on</p:attrName>
                                        </p:attrNameLst>
                                      </p:cBhvr>
                                      <p:to>
                                        <p:strVal val="true"/>
                                      </p:to>
                                    </p:se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4"/>
                                        </p:tgtEl>
                                        <p:attrNameLst>
                                          <p:attrName>style.visibility</p:attrName>
                                        </p:attrNameLst>
                                      </p:cBhvr>
                                      <p:to>
                                        <p:strVal val="visible"/>
                                      </p:to>
                                    </p:set>
                                    <p:animEffect transition="in" filter="dissolve">
                                      <p:cBhvr>
                                        <p:cTn id="312" dur="500"/>
                                        <p:tgtEl>
                                          <p:spTgt spid="64"/>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8">
                                            <p:txEl>
                                              <p:pRg st="2" end="2"/>
                                            </p:txEl>
                                          </p:spTgt>
                                        </p:tgtEl>
                                        <p:attrNameLst>
                                          <p:attrName>style.visibility</p:attrName>
                                        </p:attrNameLst>
                                      </p:cBhvr>
                                      <p:to>
                                        <p:strVal val="visible"/>
                                      </p:to>
                                    </p:set>
                                    <p:animEffect transition="in" filter="dissolve">
                                      <p:cBhvr>
                                        <p:cTn id="317" dur="500"/>
                                        <p:tgtEl>
                                          <p:spTgt spid="58">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65"/>
                                        </p:tgtEl>
                                        <p:attrNameLst>
                                          <p:attrName>style.visibility</p:attrName>
                                        </p:attrNameLst>
                                      </p:cBhvr>
                                      <p:to>
                                        <p:strVal val="visible"/>
                                      </p:to>
                                    </p:set>
                                    <p:animEffect transition="in" filter="dissolve">
                                      <p:cBhvr>
                                        <p:cTn id="322" dur="500"/>
                                        <p:tgtEl>
                                          <p:spTgt spid="65"/>
                                        </p:tgtEl>
                                      </p:cBhvr>
                                    </p:animEffec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59">
                                            <p:txEl>
                                              <p:pRg st="2" end="2"/>
                                            </p:txEl>
                                          </p:spTgt>
                                        </p:tgtEl>
                                        <p:attrNameLst>
                                          <p:attrName>style.visibility</p:attrName>
                                        </p:attrNameLst>
                                      </p:cBhvr>
                                      <p:to>
                                        <p:strVal val="visible"/>
                                      </p:to>
                                    </p:set>
                                    <p:animEffect transition="in" filter="dissolve">
                                      <p:cBhvr>
                                        <p:cTn id="327" dur="500"/>
                                        <p:tgtEl>
                                          <p:spTgt spid="59">
                                            <p:txEl>
                                              <p:pRg st="2" end="2"/>
                                            </p:txEl>
                                          </p:spTgt>
                                        </p:tgtEl>
                                      </p:cBhvr>
                                    </p:animEffect>
                                  </p:childTnLst>
                                </p:cTn>
                              </p:par>
                            </p:childTnLst>
                          </p:cTn>
                        </p:par>
                      </p:childTnLst>
                    </p:cTn>
                  </p:par>
                  <p:par>
                    <p:cTn id="328" fill="hold">
                      <p:stCondLst>
                        <p:cond delay="indefinite"/>
                      </p:stCondLst>
                      <p:childTnLst>
                        <p:par>
                          <p:cTn id="329" fill="hold">
                            <p:stCondLst>
                              <p:cond delay="0"/>
                            </p:stCondLst>
                            <p:childTnLst>
                              <p:par>
                                <p:cTn id="330" presetID="7" presetClass="emph" presetSubtype="2" fill="hold" nodeType="clickEffect">
                                  <p:stCondLst>
                                    <p:cond delay="0"/>
                                  </p:stCondLst>
                                  <p:childTnLst>
                                    <p:animClr clrSpc="rgb" dir="cw">
                                      <p:cBhvr>
                                        <p:cTn id="331" dur="2000" fill="hold"/>
                                        <p:tgtEl>
                                          <p:spTgt spid="13"/>
                                        </p:tgtEl>
                                        <p:attrNameLst>
                                          <p:attrName>stroke.color</p:attrName>
                                        </p:attrNameLst>
                                      </p:cBhvr>
                                      <p:to>
                                        <a:schemeClr val="accent2"/>
                                      </p:to>
                                    </p:animClr>
                                    <p:set>
                                      <p:cBhvr>
                                        <p:cTn id="332" dur="2000" fill="hold"/>
                                        <p:tgtEl>
                                          <p:spTgt spid="13"/>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101"/>
                                        </p:tgtEl>
                                        <p:attrNameLst>
                                          <p:attrName>style.visibility</p:attrName>
                                        </p:attrNameLst>
                                      </p:cBhvr>
                                      <p:to>
                                        <p:strVal val="visible"/>
                                      </p:to>
                                    </p:set>
                                    <p:animEffect transition="in" filter="dissolve">
                                      <p:cBhvr>
                                        <p:cTn id="337" dur="500"/>
                                        <p:tgtEl>
                                          <p:spTgt spid="101"/>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mph" presetSubtype="2" fill="hold" nodeType="clickEffect">
                                  <p:stCondLst>
                                    <p:cond delay="0"/>
                                  </p:stCondLst>
                                  <p:childTnLst>
                                    <p:animClr clrSpc="rgb" dir="cw">
                                      <p:cBhvr>
                                        <p:cTn id="341" dur="2000" fill="hold"/>
                                        <p:tgtEl>
                                          <p:spTgt spid="24"/>
                                        </p:tgtEl>
                                        <p:attrNameLst>
                                          <p:attrName>fillcolor</p:attrName>
                                        </p:attrNameLst>
                                      </p:cBhvr>
                                      <p:to>
                                        <a:schemeClr val="accent2"/>
                                      </p:to>
                                    </p:animClr>
                                    <p:set>
                                      <p:cBhvr>
                                        <p:cTn id="342" dur="2000" fill="hold"/>
                                        <p:tgtEl>
                                          <p:spTgt spid="24"/>
                                        </p:tgtEl>
                                        <p:attrNameLst>
                                          <p:attrName>fill.type</p:attrName>
                                        </p:attrNameLst>
                                      </p:cBhvr>
                                      <p:to>
                                        <p:strVal val="solid"/>
                                      </p:to>
                                    </p:set>
                                    <p:set>
                                      <p:cBhvr>
                                        <p:cTn id="343" dur="2000" fill="hold"/>
                                        <p:tgtEl>
                                          <p:spTgt spid="24"/>
                                        </p:tgtEl>
                                        <p:attrNameLst>
                                          <p:attrName>fill.on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7" presetClass="emph" presetSubtype="2" fill="hold" nodeType="clickEffect">
                                  <p:stCondLst>
                                    <p:cond delay="0"/>
                                  </p:stCondLst>
                                  <p:childTnLst>
                                    <p:animClr clrSpc="rgb" dir="cw">
                                      <p:cBhvr>
                                        <p:cTn id="347" dur="2000" fill="hold"/>
                                        <p:tgtEl>
                                          <p:spTgt spid="15"/>
                                        </p:tgtEl>
                                        <p:attrNameLst>
                                          <p:attrName>stroke.color</p:attrName>
                                        </p:attrNameLst>
                                      </p:cBhvr>
                                      <p:to>
                                        <a:schemeClr val="accent2"/>
                                      </p:to>
                                    </p:animClr>
                                    <p:set>
                                      <p:cBhvr>
                                        <p:cTn id="348" dur="2000" fill="hold"/>
                                        <p:tgtEl>
                                          <p:spTgt spid="15"/>
                                        </p:tgtEl>
                                        <p:attrNameLst>
                                          <p:attrName>stroke.on</p:attrName>
                                        </p:attrNameLst>
                                      </p:cBhvr>
                                      <p:to>
                                        <p:strVal val="true"/>
                                      </p:to>
                                    </p:set>
                                  </p:childTnLst>
                                </p:cTn>
                              </p:par>
                            </p:childTnLst>
                          </p:cTn>
                        </p:par>
                      </p:childTnLst>
                    </p:cTn>
                  </p:par>
                  <p:par>
                    <p:cTn id="349" fill="hold">
                      <p:stCondLst>
                        <p:cond delay="indefinite"/>
                      </p:stCondLst>
                      <p:childTnLst>
                        <p:par>
                          <p:cTn id="350" fill="hold">
                            <p:stCondLst>
                              <p:cond delay="0"/>
                            </p:stCondLst>
                            <p:childTnLst>
                              <p:par>
                                <p:cTn id="351" presetID="7" presetClass="emph" presetSubtype="2" fill="hold" nodeType="clickEffect">
                                  <p:stCondLst>
                                    <p:cond delay="0"/>
                                  </p:stCondLst>
                                  <p:childTnLst>
                                    <p:animClr clrSpc="rgb" dir="cw">
                                      <p:cBhvr>
                                        <p:cTn id="352" dur="2000" fill="hold"/>
                                        <p:tgtEl>
                                          <p:spTgt spid="18"/>
                                        </p:tgtEl>
                                        <p:attrNameLst>
                                          <p:attrName>stroke.color</p:attrName>
                                        </p:attrNameLst>
                                      </p:cBhvr>
                                      <p:to>
                                        <a:schemeClr val="accent2"/>
                                      </p:to>
                                    </p:animClr>
                                    <p:set>
                                      <p:cBhvr>
                                        <p:cTn id="353" dur="2000" fill="hold"/>
                                        <p:tgtEl>
                                          <p:spTgt spid="18"/>
                                        </p:tgtEl>
                                        <p:attrNameLst>
                                          <p:attrName>stroke.on</p:attrName>
                                        </p:attrNameLst>
                                      </p:cBhvr>
                                      <p:to>
                                        <p:strVal val="true"/>
                                      </p:to>
                                    </p:se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68"/>
                                        </p:tgtEl>
                                        <p:attrNameLst>
                                          <p:attrName>style.visibility</p:attrName>
                                        </p:attrNameLst>
                                      </p:cBhvr>
                                      <p:to>
                                        <p:strVal val="visible"/>
                                      </p:to>
                                    </p:set>
                                    <p:animEffect transition="in" filter="dissolve">
                                      <p:cBhvr>
                                        <p:cTn id="358" dur="500"/>
                                        <p:tgtEl>
                                          <p:spTgt spid="68"/>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8">
                                            <p:txEl>
                                              <p:pRg st="5" end="5"/>
                                            </p:txEl>
                                          </p:spTgt>
                                        </p:tgtEl>
                                        <p:attrNameLst>
                                          <p:attrName>style.visibility</p:attrName>
                                        </p:attrNameLst>
                                      </p:cBhvr>
                                      <p:to>
                                        <p:strVal val="visible"/>
                                      </p:to>
                                    </p:set>
                                    <p:animEffect transition="in" filter="dissolve">
                                      <p:cBhvr>
                                        <p:cTn id="363" dur="500"/>
                                        <p:tgtEl>
                                          <p:spTgt spid="58">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0"/>
                                        </p:tgtEl>
                                        <p:attrNameLst>
                                          <p:attrName>style.visibility</p:attrName>
                                        </p:attrNameLst>
                                      </p:cBhvr>
                                      <p:to>
                                        <p:strVal val="visible"/>
                                      </p:to>
                                    </p:set>
                                    <p:animEffect transition="in" filter="dissolve">
                                      <p:cBhvr>
                                        <p:cTn id="368" dur="500"/>
                                        <p:tgtEl>
                                          <p:spTgt spid="70"/>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9">
                                            <p:txEl>
                                              <p:pRg st="5" end="5"/>
                                            </p:txEl>
                                          </p:spTgt>
                                        </p:tgtEl>
                                        <p:attrNameLst>
                                          <p:attrName>style.visibility</p:attrName>
                                        </p:attrNameLst>
                                      </p:cBhvr>
                                      <p:to>
                                        <p:strVal val="visible"/>
                                      </p:to>
                                    </p:set>
                                    <p:animEffect transition="in" filter="dissolve">
                                      <p:cBhvr>
                                        <p:cTn id="373" dur="500"/>
                                        <p:tgtEl>
                                          <p:spTgt spid="59">
                                            <p:txEl>
                                              <p:pRg st="5" end="5"/>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7" presetClass="emph" presetSubtype="2" fill="hold" nodeType="clickEffect">
                                  <p:stCondLst>
                                    <p:cond delay="0"/>
                                  </p:stCondLst>
                                  <p:childTnLst>
                                    <p:animClr clrSpc="rgb" dir="cw">
                                      <p:cBhvr>
                                        <p:cTn id="377" dur="2000" fill="hold"/>
                                        <p:tgtEl>
                                          <p:spTgt spid="16"/>
                                        </p:tgtEl>
                                        <p:attrNameLst>
                                          <p:attrName>stroke.color</p:attrName>
                                        </p:attrNameLst>
                                      </p:cBhvr>
                                      <p:to>
                                        <a:schemeClr val="accent2"/>
                                      </p:to>
                                    </p:animClr>
                                    <p:set>
                                      <p:cBhvr>
                                        <p:cTn id="378" dur="2000" fill="hold"/>
                                        <p:tgtEl>
                                          <p:spTgt spid="16"/>
                                        </p:tgtEl>
                                        <p:attrNameLst>
                                          <p:attrName>stroke.on</p:attrName>
                                        </p:attrNameLst>
                                      </p:cBhvr>
                                      <p:to>
                                        <p:strVal val="true"/>
                                      </p:to>
                                    </p:se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3"/>
                                        </p:tgtEl>
                                        <p:attrNameLst>
                                          <p:attrName>style.visibility</p:attrName>
                                        </p:attrNameLst>
                                      </p:cBhvr>
                                      <p:to>
                                        <p:strVal val="visible"/>
                                      </p:to>
                                    </p:set>
                                    <p:animEffect transition="in" filter="dissolve">
                                      <p:cBhvr>
                                        <p:cTn id="383" dur="500"/>
                                        <p:tgtEl>
                                          <p:spTgt spid="73"/>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8">
                                            <p:txEl>
                                              <p:pRg st="6" end="6"/>
                                            </p:txEl>
                                          </p:spTgt>
                                        </p:tgtEl>
                                        <p:attrNameLst>
                                          <p:attrName>style.visibility</p:attrName>
                                        </p:attrNameLst>
                                      </p:cBhvr>
                                      <p:to>
                                        <p:strVal val="visible"/>
                                      </p:to>
                                    </p:set>
                                    <p:animEffect transition="in" filter="dissolve">
                                      <p:cBhvr>
                                        <p:cTn id="388" dur="500"/>
                                        <p:tgtEl>
                                          <p:spTgt spid="58">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75"/>
                                        </p:tgtEl>
                                        <p:attrNameLst>
                                          <p:attrName>style.visibility</p:attrName>
                                        </p:attrNameLst>
                                      </p:cBhvr>
                                      <p:to>
                                        <p:strVal val="visible"/>
                                      </p:to>
                                    </p:set>
                                    <p:animEffect transition="in" filter="dissolve">
                                      <p:cBhvr>
                                        <p:cTn id="393" dur="500"/>
                                        <p:tgtEl>
                                          <p:spTgt spid="75"/>
                                        </p:tgtEl>
                                      </p:cBhvr>
                                    </p:animEffect>
                                  </p:childTnLst>
                                </p:cTn>
                              </p:par>
                            </p:childTnLst>
                          </p:cTn>
                        </p:par>
                      </p:childTnLst>
                    </p:cTn>
                  </p:par>
                  <p:par>
                    <p:cTn id="394" fill="hold">
                      <p:stCondLst>
                        <p:cond delay="indefinite"/>
                      </p:stCondLst>
                      <p:childTnLst>
                        <p:par>
                          <p:cTn id="395" fill="hold">
                            <p:stCondLst>
                              <p:cond delay="0"/>
                            </p:stCondLst>
                            <p:childTnLst>
                              <p:par>
                                <p:cTn id="396" presetID="9" presetClass="entr" presetSubtype="0" fill="hold" nodeType="clickEffect">
                                  <p:stCondLst>
                                    <p:cond delay="0"/>
                                  </p:stCondLst>
                                  <p:childTnLst>
                                    <p:set>
                                      <p:cBhvr>
                                        <p:cTn id="397" dur="1" fill="hold">
                                          <p:stCondLst>
                                            <p:cond delay="0"/>
                                          </p:stCondLst>
                                        </p:cTn>
                                        <p:tgtEl>
                                          <p:spTgt spid="59">
                                            <p:txEl>
                                              <p:pRg st="6" end="6"/>
                                            </p:txEl>
                                          </p:spTgt>
                                        </p:tgtEl>
                                        <p:attrNameLst>
                                          <p:attrName>style.visibility</p:attrName>
                                        </p:attrNameLst>
                                      </p:cBhvr>
                                      <p:to>
                                        <p:strVal val="visible"/>
                                      </p:to>
                                    </p:set>
                                    <p:animEffect transition="in" filter="dissolve">
                                      <p:cBhvr>
                                        <p:cTn id="398" dur="500"/>
                                        <p:tgtEl>
                                          <p:spTgt spid="59">
                                            <p:txEl>
                                              <p:pRg st="6" end="6"/>
                                            </p:txEl>
                                          </p:spTgt>
                                        </p:tgtEl>
                                      </p:cBhvr>
                                    </p:animEffect>
                                  </p:childTnLst>
                                </p:cTn>
                              </p:par>
                            </p:childTnLst>
                          </p:cTn>
                        </p:par>
                      </p:childTnLst>
                    </p:cTn>
                  </p:par>
                  <p:par>
                    <p:cTn id="399" fill="hold">
                      <p:stCondLst>
                        <p:cond delay="indefinite"/>
                      </p:stCondLst>
                      <p:childTnLst>
                        <p:par>
                          <p:cTn id="400" fill="hold">
                            <p:stCondLst>
                              <p:cond delay="0"/>
                            </p:stCondLst>
                            <p:childTnLst>
                              <p:par>
                                <p:cTn id="401" presetID="9" presetClass="entr" presetSubtype="0" fill="hold" nodeType="clickEffect">
                                  <p:stCondLst>
                                    <p:cond delay="0"/>
                                  </p:stCondLst>
                                  <p:childTnLst>
                                    <p:set>
                                      <p:cBhvr>
                                        <p:cTn id="402" dur="1" fill="hold">
                                          <p:stCondLst>
                                            <p:cond delay="0"/>
                                          </p:stCondLst>
                                        </p:cTn>
                                        <p:tgtEl>
                                          <p:spTgt spid="104"/>
                                        </p:tgtEl>
                                        <p:attrNameLst>
                                          <p:attrName>style.visibility</p:attrName>
                                        </p:attrNameLst>
                                      </p:cBhvr>
                                      <p:to>
                                        <p:strVal val="visible"/>
                                      </p:to>
                                    </p:set>
                                    <p:animEffect transition="in" filter="dissolve">
                                      <p:cBhvr>
                                        <p:cTn id="403" dur="500"/>
                                        <p:tgtEl>
                                          <p:spTgt spid="104"/>
                                        </p:tgtEl>
                                      </p:cBhvr>
                                    </p:animEffect>
                                  </p:childTnLst>
                                </p:cTn>
                              </p:par>
                            </p:childTnLst>
                          </p:cTn>
                        </p:par>
                      </p:childTnLst>
                    </p:cTn>
                  </p:par>
                  <p:par>
                    <p:cTn id="404" fill="hold">
                      <p:stCondLst>
                        <p:cond delay="indefinite"/>
                      </p:stCondLst>
                      <p:childTnLst>
                        <p:par>
                          <p:cTn id="405" fill="hold">
                            <p:stCondLst>
                              <p:cond delay="0"/>
                            </p:stCondLst>
                            <p:childTnLst>
                              <p:par>
                                <p:cTn id="406" presetID="1" presetClass="emph" presetSubtype="2" fill="hold" nodeType="clickEffect">
                                  <p:stCondLst>
                                    <p:cond delay="0"/>
                                  </p:stCondLst>
                                  <p:childTnLst>
                                    <p:animClr clrSpc="rgb" dir="cw">
                                      <p:cBhvr>
                                        <p:cTn id="407" dur="2000" fill="hold"/>
                                        <p:tgtEl>
                                          <p:spTgt spid="28"/>
                                        </p:tgtEl>
                                        <p:attrNameLst>
                                          <p:attrName>fillcolor</p:attrName>
                                        </p:attrNameLst>
                                      </p:cBhvr>
                                      <p:to>
                                        <a:schemeClr val="accent2"/>
                                      </p:to>
                                    </p:animClr>
                                    <p:set>
                                      <p:cBhvr>
                                        <p:cTn id="408" dur="2000" fill="hold"/>
                                        <p:tgtEl>
                                          <p:spTgt spid="28"/>
                                        </p:tgtEl>
                                        <p:attrNameLst>
                                          <p:attrName>fill.type</p:attrName>
                                        </p:attrNameLst>
                                      </p:cBhvr>
                                      <p:to>
                                        <p:strVal val="solid"/>
                                      </p:to>
                                    </p:set>
                                    <p:set>
                                      <p:cBhvr>
                                        <p:cTn id="409" dur="2000" fill="hold"/>
                                        <p:tgtEl>
                                          <p:spTgt spid="28"/>
                                        </p:tgtEl>
                                        <p:attrNameLst>
                                          <p:attrName>fill.on</p:attrName>
                                        </p:attrNameLst>
                                      </p:cBhvr>
                                      <p:to>
                                        <p:strVal val="true"/>
                                      </p:to>
                                    </p:set>
                                  </p:childTnLst>
                                </p:cTn>
                              </p:par>
                            </p:childTnLst>
                          </p:cTn>
                        </p:par>
                      </p:childTnLst>
                    </p:cTn>
                  </p:par>
                  <p:par>
                    <p:cTn id="410" fill="hold">
                      <p:stCondLst>
                        <p:cond delay="indefinite"/>
                      </p:stCondLst>
                      <p:childTnLst>
                        <p:par>
                          <p:cTn id="411" fill="hold">
                            <p:stCondLst>
                              <p:cond delay="0"/>
                            </p:stCondLst>
                            <p:childTnLst>
                              <p:par>
                                <p:cTn id="412" presetID="7" presetClass="emph" presetSubtype="2" fill="hold" nodeType="clickEffect">
                                  <p:stCondLst>
                                    <p:cond delay="0"/>
                                  </p:stCondLst>
                                  <p:childTnLst>
                                    <p:animClr clrSpc="rgb" dir="cw">
                                      <p:cBhvr>
                                        <p:cTn id="413" dur="2000" fill="hold"/>
                                        <p:tgtEl>
                                          <p:spTgt spid="20"/>
                                        </p:tgtEl>
                                        <p:attrNameLst>
                                          <p:attrName>stroke.color</p:attrName>
                                        </p:attrNameLst>
                                      </p:cBhvr>
                                      <p:to>
                                        <a:schemeClr val="accent2"/>
                                      </p:to>
                                    </p:animClr>
                                    <p:set>
                                      <p:cBhvr>
                                        <p:cTn id="414" dur="2000" fill="hold"/>
                                        <p:tgtEl>
                                          <p:spTgt spid="20"/>
                                        </p:tgtEl>
                                        <p:attrNameLst>
                                          <p:attrName>stroke.on</p:attrName>
                                        </p:attrNameLst>
                                      </p:cBhvr>
                                      <p:to>
                                        <p:strVal val="true"/>
                                      </p:to>
                                    </p:se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69"/>
                                        </p:tgtEl>
                                        <p:attrNameLst>
                                          <p:attrName>style.visibility</p:attrName>
                                        </p:attrNameLst>
                                      </p:cBhvr>
                                      <p:to>
                                        <p:strVal val="visible"/>
                                      </p:to>
                                    </p:set>
                                    <p:animEffect transition="in" filter="dissolve">
                                      <p:cBhvr>
                                        <p:cTn id="419" dur="500"/>
                                        <p:tgtEl>
                                          <p:spTgt spid="69"/>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67">
                                            <p:txEl>
                                              <p:pRg st="2" end="2"/>
                                            </p:txEl>
                                          </p:spTgt>
                                        </p:tgtEl>
                                        <p:attrNameLst>
                                          <p:attrName>style.visibility</p:attrName>
                                        </p:attrNameLst>
                                      </p:cBhvr>
                                      <p:to>
                                        <p:strVal val="visible"/>
                                      </p:to>
                                    </p:set>
                                    <p:animEffect transition="in" filter="dissolve">
                                      <p:cBhvr>
                                        <p:cTn id="424" dur="500"/>
                                        <p:tgtEl>
                                          <p:spTgt spid="67">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71"/>
                                        </p:tgtEl>
                                        <p:attrNameLst>
                                          <p:attrName>style.visibility</p:attrName>
                                        </p:attrNameLst>
                                      </p:cBhvr>
                                      <p:to>
                                        <p:strVal val="visible"/>
                                      </p:to>
                                    </p:set>
                                    <p:animEffect transition="in" filter="dissolve">
                                      <p:cBhvr>
                                        <p:cTn id="429" dur="500"/>
                                        <p:tgtEl>
                                          <p:spTgt spid="71"/>
                                        </p:tgtEl>
                                      </p:cBhvr>
                                    </p:animEffec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72">
                                            <p:txEl>
                                              <p:pRg st="2" end="2"/>
                                            </p:txEl>
                                          </p:spTgt>
                                        </p:tgtEl>
                                        <p:attrNameLst>
                                          <p:attrName>style.visibility</p:attrName>
                                        </p:attrNameLst>
                                      </p:cBhvr>
                                      <p:to>
                                        <p:strVal val="visible"/>
                                      </p:to>
                                    </p:set>
                                    <p:animEffect transition="in" filter="dissolve">
                                      <p:cBhvr>
                                        <p:cTn id="434" dur="500"/>
                                        <p:tgtEl>
                                          <p:spTgt spid="72">
                                            <p:txEl>
                                              <p:pRg st="2" end="2"/>
                                            </p:txEl>
                                          </p:spTgt>
                                        </p:tgtEl>
                                      </p:cBhvr>
                                    </p:animEffect>
                                  </p:childTnLst>
                                </p:cTn>
                              </p:par>
                            </p:childTnLst>
                          </p:cTn>
                        </p:par>
                      </p:childTnLst>
                    </p:cTn>
                  </p:par>
                  <p:par>
                    <p:cTn id="435" fill="hold">
                      <p:stCondLst>
                        <p:cond delay="indefinite"/>
                      </p:stCondLst>
                      <p:childTnLst>
                        <p:par>
                          <p:cTn id="436" fill="hold">
                            <p:stCondLst>
                              <p:cond delay="0"/>
                            </p:stCondLst>
                            <p:childTnLst>
                              <p:par>
                                <p:cTn id="437" presetID="7" presetClass="emph" presetSubtype="2" fill="hold" nodeType="clickEffect">
                                  <p:stCondLst>
                                    <p:cond delay="0"/>
                                  </p:stCondLst>
                                  <p:childTnLst>
                                    <p:animClr clrSpc="rgb" dir="cw">
                                      <p:cBhvr>
                                        <p:cTn id="438" dur="2000" fill="hold"/>
                                        <p:tgtEl>
                                          <p:spTgt spid="14"/>
                                        </p:tgtEl>
                                        <p:attrNameLst>
                                          <p:attrName>stroke.color</p:attrName>
                                        </p:attrNameLst>
                                      </p:cBhvr>
                                      <p:to>
                                        <a:schemeClr val="accent2"/>
                                      </p:to>
                                    </p:animClr>
                                    <p:set>
                                      <p:cBhvr>
                                        <p:cTn id="439" dur="2000" fill="hold"/>
                                        <p:tgtEl>
                                          <p:spTgt spid="14"/>
                                        </p:tgtEl>
                                        <p:attrNameLst>
                                          <p:attrName>stroke.on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02"/>
                                        </p:tgtEl>
                                        <p:attrNameLst>
                                          <p:attrName>style.visibility</p:attrName>
                                        </p:attrNameLst>
                                      </p:cBhvr>
                                      <p:to>
                                        <p:strVal val="visible"/>
                                      </p:to>
                                    </p:set>
                                    <p:animEffect transition="in" filter="dissolve">
                                      <p:cBhvr>
                                        <p:cTn id="444" dur="500"/>
                                        <p:tgtEl>
                                          <p:spTgt spid="102"/>
                                        </p:tgtEl>
                                      </p:cBhvr>
                                    </p:animEffect>
                                  </p:childTnLst>
                                </p:cTn>
                              </p:par>
                            </p:childTnLst>
                          </p:cTn>
                        </p:par>
                      </p:childTnLst>
                    </p:cTn>
                  </p:par>
                  <p:par>
                    <p:cTn id="445" fill="hold">
                      <p:stCondLst>
                        <p:cond delay="indefinite"/>
                      </p:stCondLst>
                      <p:childTnLst>
                        <p:par>
                          <p:cTn id="446" fill="hold">
                            <p:stCondLst>
                              <p:cond delay="0"/>
                            </p:stCondLst>
                            <p:childTnLst>
                              <p:par>
                                <p:cTn id="447" presetID="1" presetClass="emph" presetSubtype="2" fill="hold" nodeType="clickEffect">
                                  <p:stCondLst>
                                    <p:cond delay="0"/>
                                  </p:stCondLst>
                                  <p:childTnLst>
                                    <p:animClr clrSpc="rgb" dir="cw">
                                      <p:cBhvr>
                                        <p:cTn id="448" dur="2000" fill="hold"/>
                                        <p:tgtEl>
                                          <p:spTgt spid="27"/>
                                        </p:tgtEl>
                                        <p:attrNameLst>
                                          <p:attrName>fillcolor</p:attrName>
                                        </p:attrNameLst>
                                      </p:cBhvr>
                                      <p:to>
                                        <a:schemeClr val="accent2"/>
                                      </p:to>
                                    </p:animClr>
                                    <p:set>
                                      <p:cBhvr>
                                        <p:cTn id="449" dur="2000" fill="hold"/>
                                        <p:tgtEl>
                                          <p:spTgt spid="27"/>
                                        </p:tgtEl>
                                        <p:attrNameLst>
                                          <p:attrName>fill.type</p:attrName>
                                        </p:attrNameLst>
                                      </p:cBhvr>
                                      <p:to>
                                        <p:strVal val="solid"/>
                                      </p:to>
                                    </p:set>
                                    <p:set>
                                      <p:cBhvr>
                                        <p:cTn id="450" dur="2000" fill="hold"/>
                                        <p:tgtEl>
                                          <p:spTgt spid="27"/>
                                        </p:tgtEl>
                                        <p:attrNameLst>
                                          <p:attrName>fill.on</p:attrName>
                                        </p:attrNameLst>
                                      </p:cBhvr>
                                      <p:to>
                                        <p:strVal val="true"/>
                                      </p:to>
                                    </p:set>
                                  </p:childTnLst>
                                </p:cTn>
                              </p:par>
                            </p:childTnLst>
                          </p:cTn>
                        </p:par>
                      </p:childTnLst>
                    </p:cTn>
                  </p:par>
                  <p:par>
                    <p:cTn id="451" fill="hold">
                      <p:stCondLst>
                        <p:cond delay="indefinite"/>
                      </p:stCondLst>
                      <p:childTnLst>
                        <p:par>
                          <p:cTn id="452" fill="hold">
                            <p:stCondLst>
                              <p:cond delay="0"/>
                            </p:stCondLst>
                            <p:childTnLst>
                              <p:par>
                                <p:cTn id="453" presetID="7" presetClass="emph" presetSubtype="2" fill="hold" nodeType="clickEffect">
                                  <p:stCondLst>
                                    <p:cond delay="0"/>
                                  </p:stCondLst>
                                  <p:childTnLst>
                                    <p:animClr clrSpc="rgb" dir="cw">
                                      <p:cBhvr>
                                        <p:cTn id="454" dur="2000" fill="hold"/>
                                        <p:tgtEl>
                                          <p:spTgt spid="10"/>
                                        </p:tgtEl>
                                        <p:attrNameLst>
                                          <p:attrName>stroke.color</p:attrName>
                                        </p:attrNameLst>
                                      </p:cBhvr>
                                      <p:to>
                                        <a:schemeClr val="accent2"/>
                                      </p:to>
                                    </p:animClr>
                                    <p:set>
                                      <p:cBhvr>
                                        <p:cTn id="455" dur="2000" fill="hold"/>
                                        <p:tgtEl>
                                          <p:spTgt spid="10"/>
                                        </p:tgtEl>
                                        <p:attrNameLst>
                                          <p:attrName>stroke.on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79"/>
                                        </p:tgtEl>
                                        <p:attrNameLst>
                                          <p:attrName>style.visibility</p:attrName>
                                        </p:attrNameLst>
                                      </p:cBhvr>
                                      <p:to>
                                        <p:strVal val="visible"/>
                                      </p:to>
                                    </p:set>
                                    <p:animEffect transition="in" filter="dissolve">
                                      <p:cBhvr>
                                        <p:cTn id="460" dur="500"/>
                                        <p:tgtEl>
                                          <p:spTgt spid="79"/>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0">
                                            <p:txEl>
                                              <p:pRg st="2" end="2"/>
                                            </p:txEl>
                                          </p:spTgt>
                                        </p:tgtEl>
                                        <p:attrNameLst>
                                          <p:attrName>style.visibility</p:attrName>
                                        </p:attrNameLst>
                                      </p:cBhvr>
                                      <p:to>
                                        <p:strVal val="visible"/>
                                      </p:to>
                                    </p:set>
                                    <p:animEffect transition="in" filter="dissolve">
                                      <p:cBhvr>
                                        <p:cTn id="465" dur="500"/>
                                        <p:tgtEl>
                                          <p:spTgt spid="80">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2"/>
                                        </p:tgtEl>
                                        <p:attrNameLst>
                                          <p:attrName>style.visibility</p:attrName>
                                        </p:attrNameLst>
                                      </p:cBhvr>
                                      <p:to>
                                        <p:strVal val="visible"/>
                                      </p:to>
                                    </p:set>
                                    <p:animEffect transition="in" filter="dissolve">
                                      <p:cBhvr>
                                        <p:cTn id="470" dur="500"/>
                                        <p:tgtEl>
                                          <p:spTgt spid="82"/>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83">
                                            <p:txEl>
                                              <p:pRg st="2" end="2"/>
                                            </p:txEl>
                                          </p:spTgt>
                                        </p:tgtEl>
                                        <p:attrNameLst>
                                          <p:attrName>style.visibility</p:attrName>
                                        </p:attrNameLst>
                                      </p:cBhvr>
                                      <p:to>
                                        <p:strVal val="visible"/>
                                      </p:to>
                                    </p:set>
                                    <p:animEffect transition="in" filter="dissolve">
                                      <p:cBhvr>
                                        <p:cTn id="475" dur="500"/>
                                        <p:tgtEl>
                                          <p:spTgt spid="83">
                                            <p:txEl>
                                              <p:pRg st="2" end="2"/>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7" presetClass="emph" presetSubtype="2" fill="hold" nodeType="clickEffect">
                                  <p:stCondLst>
                                    <p:cond delay="0"/>
                                  </p:stCondLst>
                                  <p:childTnLst>
                                    <p:animClr clrSpc="rgb" dir="cw">
                                      <p:cBhvr>
                                        <p:cTn id="479" dur="2000" fill="hold"/>
                                        <p:tgtEl>
                                          <p:spTgt spid="17"/>
                                        </p:tgtEl>
                                        <p:attrNameLst>
                                          <p:attrName>stroke.color</p:attrName>
                                        </p:attrNameLst>
                                      </p:cBhvr>
                                      <p:to>
                                        <a:schemeClr val="accent2"/>
                                      </p:to>
                                    </p:animClr>
                                    <p:set>
                                      <p:cBhvr>
                                        <p:cTn id="480" dur="2000" fill="hold"/>
                                        <p:tgtEl>
                                          <p:spTgt spid="17"/>
                                        </p:tgtEl>
                                        <p:attrNameLst>
                                          <p:attrName>stroke.on</p:attrName>
                                        </p:attrNameLst>
                                      </p:cBhvr>
                                      <p:to>
                                        <p:strVal val="true"/>
                                      </p:to>
                                    </p:se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8"/>
                                        </p:tgtEl>
                                        <p:attrNameLst>
                                          <p:attrName>style.visibility</p:attrName>
                                        </p:attrNameLst>
                                      </p:cBhvr>
                                      <p:to>
                                        <p:strVal val="visible"/>
                                      </p:to>
                                    </p:set>
                                    <p:animEffect transition="in" filter="dissolve">
                                      <p:cBhvr>
                                        <p:cTn id="485" dur="500"/>
                                        <p:tgtEl>
                                          <p:spTgt spid="7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67">
                                            <p:txEl>
                                              <p:pRg st="6" end="6"/>
                                            </p:txEl>
                                          </p:spTgt>
                                        </p:tgtEl>
                                        <p:attrNameLst>
                                          <p:attrName>style.visibility</p:attrName>
                                        </p:attrNameLst>
                                      </p:cBhvr>
                                      <p:to>
                                        <p:strVal val="visible"/>
                                      </p:to>
                                    </p:set>
                                    <p:animEffect transition="in" filter="dissolve">
                                      <p:cBhvr>
                                        <p:cTn id="490" dur="500"/>
                                        <p:tgtEl>
                                          <p:spTgt spid="67">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81"/>
                                        </p:tgtEl>
                                        <p:attrNameLst>
                                          <p:attrName>style.visibility</p:attrName>
                                        </p:attrNameLst>
                                      </p:cBhvr>
                                      <p:to>
                                        <p:strVal val="visible"/>
                                      </p:to>
                                    </p:set>
                                    <p:animEffect transition="in" filter="dissolve">
                                      <p:cBhvr>
                                        <p:cTn id="495" dur="500"/>
                                        <p:tgtEl>
                                          <p:spTgt spid="81"/>
                                        </p:tgtEl>
                                      </p:cBhvr>
                                    </p:animEffect>
                                  </p:childTnLst>
                                </p:cTn>
                              </p:par>
                            </p:childTnLst>
                          </p:cTn>
                        </p:par>
                      </p:childTnLst>
                    </p:cTn>
                  </p:par>
                  <p:par>
                    <p:cTn id="496" fill="hold">
                      <p:stCondLst>
                        <p:cond delay="indefinite"/>
                      </p:stCondLst>
                      <p:childTnLst>
                        <p:par>
                          <p:cTn id="497" fill="hold">
                            <p:stCondLst>
                              <p:cond delay="0"/>
                            </p:stCondLst>
                            <p:childTnLst>
                              <p:par>
                                <p:cTn id="498" presetID="9" presetClass="entr" presetSubtype="0" fill="hold" nodeType="clickEffect">
                                  <p:stCondLst>
                                    <p:cond delay="0"/>
                                  </p:stCondLst>
                                  <p:childTnLst>
                                    <p:set>
                                      <p:cBhvr>
                                        <p:cTn id="499" dur="1" fill="hold">
                                          <p:stCondLst>
                                            <p:cond delay="0"/>
                                          </p:stCondLst>
                                        </p:cTn>
                                        <p:tgtEl>
                                          <p:spTgt spid="72">
                                            <p:txEl>
                                              <p:pRg st="6" end="6"/>
                                            </p:txEl>
                                          </p:spTgt>
                                        </p:tgtEl>
                                        <p:attrNameLst>
                                          <p:attrName>style.visibility</p:attrName>
                                        </p:attrNameLst>
                                      </p:cBhvr>
                                      <p:to>
                                        <p:strVal val="visible"/>
                                      </p:to>
                                    </p:set>
                                    <p:animEffect transition="in" filter="dissolve">
                                      <p:cBhvr>
                                        <p:cTn id="500" dur="500"/>
                                        <p:tgtEl>
                                          <p:spTgt spid="72">
                                            <p:txEl>
                                              <p:pRg st="6" end="6"/>
                                            </p:txEl>
                                          </p:spTgt>
                                        </p:tgtEl>
                                      </p:cBhvr>
                                    </p:animEffec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106"/>
                                        </p:tgtEl>
                                        <p:attrNameLst>
                                          <p:attrName>style.visibility</p:attrName>
                                        </p:attrNameLst>
                                      </p:cBhvr>
                                      <p:to>
                                        <p:strVal val="visible"/>
                                      </p:to>
                                    </p:set>
                                    <p:animEffect transition="in" filter="dissolve">
                                      <p:cBhvr>
                                        <p:cTn id="505" dur="500"/>
                                        <p:tgtEl>
                                          <p:spTgt spid="106"/>
                                        </p:tgtEl>
                                      </p:cBhvr>
                                    </p:animEffect>
                                  </p:childTnLst>
                                </p:cTn>
                              </p:par>
                            </p:childTnLst>
                          </p:cTn>
                        </p:par>
                      </p:childTnLst>
                    </p:cTn>
                  </p:par>
                  <p:par>
                    <p:cTn id="506" fill="hold">
                      <p:stCondLst>
                        <p:cond delay="indefinite"/>
                      </p:stCondLst>
                      <p:childTnLst>
                        <p:par>
                          <p:cTn id="507" fill="hold">
                            <p:stCondLst>
                              <p:cond delay="0"/>
                            </p:stCondLst>
                            <p:childTnLst>
                              <p:par>
                                <p:cTn id="508" presetID="1" presetClass="emph" presetSubtype="2" fill="hold" nodeType="clickEffect">
                                  <p:stCondLst>
                                    <p:cond delay="0"/>
                                  </p:stCondLst>
                                  <p:childTnLst>
                                    <p:animClr clrSpc="rgb" dir="cw">
                                      <p:cBhvr>
                                        <p:cTn id="509" dur="2000" fill="hold"/>
                                        <p:tgtEl>
                                          <p:spTgt spid="22"/>
                                        </p:tgtEl>
                                        <p:attrNameLst>
                                          <p:attrName>fillcolor</p:attrName>
                                        </p:attrNameLst>
                                      </p:cBhvr>
                                      <p:to>
                                        <a:schemeClr val="accent2"/>
                                      </p:to>
                                    </p:animClr>
                                    <p:set>
                                      <p:cBhvr>
                                        <p:cTn id="510" dur="2000" fill="hold"/>
                                        <p:tgtEl>
                                          <p:spTgt spid="22"/>
                                        </p:tgtEl>
                                        <p:attrNameLst>
                                          <p:attrName>fill.type</p:attrName>
                                        </p:attrNameLst>
                                      </p:cBhvr>
                                      <p:to>
                                        <p:strVal val="solid"/>
                                      </p:to>
                                    </p:set>
                                    <p:set>
                                      <p:cBhvr>
                                        <p:cTn id="511" dur="2000" fill="hold"/>
                                        <p:tgtEl>
                                          <p:spTgt spid="22"/>
                                        </p:tgtEl>
                                        <p:attrNameLst>
                                          <p:attrName>fill.on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29"/>
                                        </p:tgtEl>
                                        <p:attrNameLst>
                                          <p:attrName>stroke.color</p:attrName>
                                        </p:attrNameLst>
                                      </p:cBhvr>
                                      <p:to>
                                        <a:schemeClr val="accent2"/>
                                      </p:to>
                                    </p:animClr>
                                    <p:set>
                                      <p:cBhvr>
                                        <p:cTn id="516" dur="2000" fill="hold"/>
                                        <p:tgtEl>
                                          <p:spTgt spid="2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5"/>
                                        </p:tgtEl>
                                        <p:attrNameLst>
                                          <p:attrName>style.visibility</p:attrName>
                                        </p:attrNameLst>
                                      </p:cBhvr>
                                      <p:to>
                                        <p:strVal val="visible"/>
                                      </p:to>
                                    </p:set>
                                    <p:animEffect transition="in" filter="dissolve">
                                      <p:cBhvr>
                                        <p:cTn id="521" dur="500"/>
                                        <p:tgtEl>
                                          <p:spTgt spid="85"/>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7"/>
                                        </p:tgtEl>
                                        <p:attrNameLst>
                                          <p:attrName>style.visibility</p:attrName>
                                        </p:attrNameLst>
                                      </p:cBhvr>
                                      <p:to>
                                        <p:strVal val="visible"/>
                                      </p:to>
                                    </p:set>
                                    <p:animEffect transition="in" filter="dissolve">
                                      <p:cBhvr>
                                        <p:cTn id="531" dur="500"/>
                                        <p:tgtEl>
                                          <p:spTgt spid="87"/>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72">
                                            <p:txEl>
                                              <p:pRg st="3" end="3"/>
                                            </p:txEl>
                                          </p:spTgt>
                                        </p:tgtEl>
                                        <p:attrNameLst>
                                          <p:attrName>style.visibility</p:attrName>
                                        </p:attrNameLst>
                                      </p:cBhvr>
                                      <p:to>
                                        <p:strVal val="visible"/>
                                      </p:to>
                                    </p:set>
                                    <p:animEffect transition="in" filter="dissolve">
                                      <p:cBhvr>
                                        <p:cTn id="536" dur="500"/>
                                        <p:tgtEl>
                                          <p:spTgt spid="7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30"/>
                                        </p:tgtEl>
                                        <p:attrNameLst>
                                          <p:attrName>stroke.color</p:attrName>
                                        </p:attrNameLst>
                                      </p:cBhvr>
                                      <p:to>
                                        <a:schemeClr val="accent2"/>
                                      </p:to>
                                    </p:animClr>
                                    <p:set>
                                      <p:cBhvr>
                                        <p:cTn id="541" dur="2000" fill="hold"/>
                                        <p:tgtEl>
                                          <p:spTgt spid="3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4"/>
                                        </p:tgtEl>
                                        <p:attrNameLst>
                                          <p:attrName>style.visibility</p:attrName>
                                        </p:attrNameLst>
                                      </p:cBhvr>
                                      <p:to>
                                        <p:strVal val="visible"/>
                                      </p:to>
                                    </p:set>
                                    <p:animEffect transition="in" filter="dissolve">
                                      <p:cBhvr>
                                        <p:cTn id="546" dur="500"/>
                                        <p:tgtEl>
                                          <p:spTgt spid="84"/>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0">
                                            <p:txEl>
                                              <p:pRg st="6" end="6"/>
                                            </p:txEl>
                                          </p:spTgt>
                                        </p:tgtEl>
                                        <p:attrNameLst>
                                          <p:attrName>style.visibility</p:attrName>
                                        </p:attrNameLst>
                                      </p:cBhvr>
                                      <p:to>
                                        <p:strVal val="visible"/>
                                      </p:to>
                                    </p:set>
                                    <p:animEffect transition="in" filter="dissolve">
                                      <p:cBhvr>
                                        <p:cTn id="551" dur="500"/>
                                        <p:tgtEl>
                                          <p:spTgt spid="80">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6"/>
                                        </p:tgtEl>
                                        <p:attrNameLst>
                                          <p:attrName>style.visibility</p:attrName>
                                        </p:attrNameLst>
                                      </p:cBhvr>
                                      <p:to>
                                        <p:strVal val="visible"/>
                                      </p:to>
                                    </p:set>
                                    <p:animEffect transition="in" filter="dissolve">
                                      <p:cBhvr>
                                        <p:cTn id="556" dur="500"/>
                                        <p:tgtEl>
                                          <p:spTgt spid="86"/>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3">
                                            <p:txEl>
                                              <p:pRg st="6" end="6"/>
                                            </p:txEl>
                                          </p:spTgt>
                                        </p:tgtEl>
                                        <p:attrNameLst>
                                          <p:attrName>style.visibility</p:attrName>
                                        </p:attrNameLst>
                                      </p:cBhvr>
                                      <p:to>
                                        <p:strVal val="visible"/>
                                      </p:to>
                                    </p:set>
                                    <p:animEffect transition="in" filter="dissolve">
                                      <p:cBhvr>
                                        <p:cTn id="561" dur="500"/>
                                        <p:tgtEl>
                                          <p:spTgt spid="83">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05"/>
                                        </p:tgtEl>
                                        <p:attrNameLst>
                                          <p:attrName>style.visibility</p:attrName>
                                        </p:attrNameLst>
                                      </p:cBhvr>
                                      <p:to>
                                        <p:strVal val="visible"/>
                                      </p:to>
                                    </p:set>
                                    <p:animEffect transition="in" filter="dissolve">
                                      <p:cBhvr>
                                        <p:cTn id="566" dur="500"/>
                                        <p:tgtEl>
                                          <p:spTgt spid="105"/>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23"/>
                                        </p:tgtEl>
                                        <p:attrNameLst>
                                          <p:attrName>fillcolor</p:attrName>
                                        </p:attrNameLst>
                                      </p:cBhvr>
                                      <p:to>
                                        <a:schemeClr val="accent2"/>
                                      </p:to>
                                    </p:animClr>
                                    <p:set>
                                      <p:cBhvr>
                                        <p:cTn id="571" dur="2000" fill="hold"/>
                                        <p:tgtEl>
                                          <p:spTgt spid="23"/>
                                        </p:tgtEl>
                                        <p:attrNameLst>
                                          <p:attrName>fill.type</p:attrName>
                                        </p:attrNameLst>
                                      </p:cBhvr>
                                      <p:to>
                                        <p:strVal val="solid"/>
                                      </p:to>
                                    </p:set>
                                    <p:set>
                                      <p:cBhvr>
                                        <p:cTn id="572" dur="2000" fill="hold"/>
                                        <p:tgtEl>
                                          <p:spTgt spid="23"/>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7" presetClass="emph" presetSubtype="2" fill="hold" nodeType="clickEffect">
                                  <p:stCondLst>
                                    <p:cond delay="0"/>
                                  </p:stCondLst>
                                  <p:childTnLst>
                                    <p:animClr clrSpc="rgb" dir="cw">
                                      <p:cBhvr>
                                        <p:cTn id="576" dur="2000" fill="hold"/>
                                        <p:tgtEl>
                                          <p:spTgt spid="9"/>
                                        </p:tgtEl>
                                        <p:attrNameLst>
                                          <p:attrName>stroke.color</p:attrName>
                                        </p:attrNameLst>
                                      </p:cBhvr>
                                      <p:to>
                                        <a:schemeClr val="accent2"/>
                                      </p:to>
                                    </p:animClr>
                                    <p:set>
                                      <p:cBhvr>
                                        <p:cTn id="577" dur="2000" fill="hold"/>
                                        <p:tgtEl>
                                          <p:spTgt spid="9"/>
                                        </p:tgtEl>
                                        <p:attrNameLst>
                                          <p:attrName>stroke.on</p:attrName>
                                        </p:attrNameLst>
                                      </p:cBhvr>
                                      <p:to>
                                        <p:strVal val="true"/>
                                      </p:to>
                                    </p:se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03"/>
                                        </p:tgtEl>
                                        <p:attrNameLst>
                                          <p:attrName>style.visibility</p:attrName>
                                        </p:attrNameLst>
                                      </p:cBhvr>
                                      <p:to>
                                        <p:strVal val="visible"/>
                                      </p:to>
                                    </p:set>
                                    <p:animEffect transition="in" filter="dissolve">
                                      <p:cBhvr>
                                        <p:cTn id="582" dur="500"/>
                                        <p:tgtEl>
                                          <p:spTgt spid="103"/>
                                        </p:tgtEl>
                                      </p:cBhvr>
                                    </p:animEffect>
                                  </p:childTnLst>
                                </p:cTn>
                              </p:par>
                            </p:childTnLst>
                          </p:cTn>
                        </p:par>
                      </p:childTnLst>
                    </p:cTn>
                  </p:par>
                  <p:par>
                    <p:cTn id="583" fill="hold">
                      <p:stCondLst>
                        <p:cond delay="indefinite"/>
                      </p:stCondLst>
                      <p:childTnLst>
                        <p:par>
                          <p:cTn id="584" fill="hold">
                            <p:stCondLst>
                              <p:cond delay="0"/>
                            </p:stCondLst>
                            <p:childTnLst>
                              <p:par>
                                <p:cTn id="585" presetID="1" presetClass="emph" presetSubtype="2" fill="hold" nodeType="clickEffect">
                                  <p:stCondLst>
                                    <p:cond delay="0"/>
                                  </p:stCondLst>
                                  <p:childTnLst>
                                    <p:animClr clrSpc="rgb" dir="cw">
                                      <p:cBhvr>
                                        <p:cTn id="586" dur="2000" fill="hold"/>
                                        <p:tgtEl>
                                          <p:spTgt spid="26"/>
                                        </p:tgtEl>
                                        <p:attrNameLst>
                                          <p:attrName>fillcolor</p:attrName>
                                        </p:attrNameLst>
                                      </p:cBhvr>
                                      <p:to>
                                        <a:schemeClr val="accent2"/>
                                      </p:to>
                                    </p:animClr>
                                    <p:set>
                                      <p:cBhvr>
                                        <p:cTn id="587" dur="2000" fill="hold"/>
                                        <p:tgtEl>
                                          <p:spTgt spid="26"/>
                                        </p:tgtEl>
                                        <p:attrNameLst>
                                          <p:attrName>fill.type</p:attrName>
                                        </p:attrNameLst>
                                      </p:cBhvr>
                                      <p:to>
                                        <p:strVal val="solid"/>
                                      </p:to>
                                    </p:set>
                                    <p:set>
                                      <p:cBhvr>
                                        <p:cTn id="588" dur="2000" fill="hold"/>
                                        <p:tgtEl>
                                          <p:spTgt spid="26"/>
                                        </p:tgtEl>
                                        <p:attrNameLst>
                                          <p:attrName>fill.on</p:attrName>
                                        </p:attrNameLst>
                                      </p:cBhvr>
                                      <p:to>
                                        <p:strVal val="true"/>
                                      </p:to>
                                    </p:set>
                                  </p:childTnLst>
                                </p:cTn>
                              </p:par>
                            </p:childTnLst>
                          </p:cTn>
                        </p:par>
                      </p:childTnLst>
                    </p:cTn>
                  </p:par>
                  <p:par>
                    <p:cTn id="589" fill="hold">
                      <p:stCondLst>
                        <p:cond delay="indefinite"/>
                      </p:stCondLst>
                      <p:childTnLst>
                        <p:par>
                          <p:cTn id="590" fill="hold">
                            <p:stCondLst>
                              <p:cond delay="0"/>
                            </p:stCondLst>
                            <p:childTnLst>
                              <p:par>
                                <p:cTn id="591" presetID="7" presetClass="emph" presetSubtype="2" fill="hold" nodeType="clickEffect">
                                  <p:stCondLst>
                                    <p:cond delay="0"/>
                                  </p:stCondLst>
                                  <p:childTnLst>
                                    <p:animClr clrSpc="rgb" dir="cw">
                                      <p:cBhvr>
                                        <p:cTn id="592" dur="2000" fill="hold"/>
                                        <p:tgtEl>
                                          <p:spTgt spid="21"/>
                                        </p:tgtEl>
                                        <p:attrNameLst>
                                          <p:attrName>stroke.color</p:attrName>
                                        </p:attrNameLst>
                                      </p:cBhvr>
                                      <p:to>
                                        <a:schemeClr val="tx1"/>
                                      </p:to>
                                    </p:animClr>
                                    <p:set>
                                      <p:cBhvr>
                                        <p:cTn id="593" dur="2000" fill="hold"/>
                                        <p:tgtEl>
                                          <p:spTgt spid="21"/>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19"/>
                                        </p:tgtEl>
                                        <p:attrNameLst>
                                          <p:attrName>stroke.color</p:attrName>
                                        </p:attrNameLst>
                                      </p:cBhvr>
                                      <p:to>
                                        <a:schemeClr val="tx1"/>
                                      </p:to>
                                    </p:animClr>
                                    <p:set>
                                      <p:cBhvr>
                                        <p:cTn id="596" dur="2000" fill="hold"/>
                                        <p:tgtEl>
                                          <p:spTgt spid="19"/>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12"/>
                                        </p:tgtEl>
                                        <p:attrNameLst>
                                          <p:attrName>stroke.color</p:attrName>
                                        </p:attrNameLst>
                                      </p:cBhvr>
                                      <p:to>
                                        <a:schemeClr val="tx1"/>
                                      </p:to>
                                    </p:animClr>
                                    <p:set>
                                      <p:cBhvr>
                                        <p:cTn id="599" dur="2000" fill="hold"/>
                                        <p:tgtEl>
                                          <p:spTgt spid="12"/>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18"/>
                                        </p:tgtEl>
                                        <p:attrNameLst>
                                          <p:attrName>stroke.color</p:attrName>
                                        </p:attrNameLst>
                                      </p:cBhvr>
                                      <p:to>
                                        <a:schemeClr val="tx1"/>
                                      </p:to>
                                    </p:animClr>
                                    <p:set>
                                      <p:cBhvr>
                                        <p:cTn id="602" dur="2000" fill="hold"/>
                                        <p:tgtEl>
                                          <p:spTgt spid="1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0"/>
                                        </p:tgtEl>
                                        <p:attrNameLst>
                                          <p:attrName>stroke.color</p:attrName>
                                        </p:attrNameLst>
                                      </p:cBhvr>
                                      <p:to>
                                        <a:schemeClr val="tx1"/>
                                      </p:to>
                                    </p:animClr>
                                    <p:set>
                                      <p:cBhvr>
                                        <p:cTn id="605" dur="2000" fill="hold"/>
                                        <p:tgtEl>
                                          <p:spTgt spid="10"/>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29"/>
                                        </p:tgtEl>
                                        <p:attrNameLst>
                                          <p:attrName>stroke.color</p:attrName>
                                        </p:attrNameLst>
                                      </p:cBhvr>
                                      <p:to>
                                        <a:schemeClr val="tx1"/>
                                      </p:to>
                                    </p:animClr>
                                    <p:set>
                                      <p:cBhvr>
                                        <p:cTn id="608" dur="2000" fill="hold"/>
                                        <p:tgtEl>
                                          <p:spTgt spid="2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30"/>
                                        </p:tgtEl>
                                        <p:attrNameLst>
                                          <p:attrName>stroke.color</p:attrName>
                                        </p:attrNameLst>
                                      </p:cBhvr>
                                      <p:to>
                                        <a:schemeClr val="tx1"/>
                                      </p:to>
                                    </p:animClr>
                                    <p:set>
                                      <p:cBhvr>
                                        <p:cTn id="611" dur="2000" fill="hold"/>
                                        <p:tgtEl>
                                          <p:spTgt spid="30"/>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20"/>
                                        </p:tgtEl>
                                        <p:attrNameLst>
                                          <p:attrName>stroke.color</p:attrName>
                                        </p:attrNameLst>
                                      </p:cBhvr>
                                      <p:to>
                                        <a:srgbClr val="9C9C9C"/>
                                      </p:to>
                                    </p:animClr>
                                    <p:set>
                                      <p:cBhvr>
                                        <p:cTn id="614" dur="2000" fill="hold"/>
                                        <p:tgtEl>
                                          <p:spTgt spid="20"/>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8"/>
                                        </p:tgtEl>
                                        <p:attrNameLst>
                                          <p:attrName>stroke.color</p:attrName>
                                        </p:attrNameLst>
                                      </p:cBhvr>
                                      <p:to>
                                        <a:srgbClr val="9C9C9C"/>
                                      </p:to>
                                    </p:animClr>
                                    <p:set>
                                      <p:cBhvr>
                                        <p:cTn id="617" dur="2000" fill="hold"/>
                                        <p:tgtEl>
                                          <p:spTgt spid="8"/>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1"/>
                                        </p:tgtEl>
                                        <p:attrNameLst>
                                          <p:attrName>stroke.color</p:attrName>
                                        </p:attrNameLst>
                                      </p:cBhvr>
                                      <p:to>
                                        <a:srgbClr val="9C9C9C"/>
                                      </p:to>
                                    </p:animClr>
                                    <p:set>
                                      <p:cBhvr>
                                        <p:cTn id="620" dur="2000" fill="hold"/>
                                        <p:tgtEl>
                                          <p:spTgt spid="11"/>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16"/>
                                        </p:tgtEl>
                                        <p:attrNameLst>
                                          <p:attrName>stroke.color</p:attrName>
                                        </p:attrNameLst>
                                      </p:cBhvr>
                                      <p:to>
                                        <a:srgbClr val="9C9C9C"/>
                                      </p:to>
                                    </p:animClr>
                                    <p:set>
                                      <p:cBhvr>
                                        <p:cTn id="626" dur="2000" fill="hold"/>
                                        <p:tgtEl>
                                          <p:spTgt spid="1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7"/>
                                        </p:tgtEl>
                                        <p:attrNameLst>
                                          <p:attrName>stroke.color</p:attrName>
                                        </p:attrNameLst>
                                      </p:cBhvr>
                                      <p:to>
                                        <a:srgbClr val="9C9C9C"/>
                                      </p:to>
                                    </p:animClr>
                                    <p:set>
                                      <p:cBhvr>
                                        <p:cTn id="629" dur="2000" fill="hold"/>
                                        <p:tgtEl>
                                          <p:spTgt spid="17"/>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4"/>
                                        </p:tgtEl>
                                        <p:attrNameLst>
                                          <p:attrName>stroke.color</p:attrName>
                                        </p:attrNameLst>
                                      </p:cBhvr>
                                      <p:to>
                                        <a:srgbClr val="9C9C9C"/>
                                      </p:to>
                                    </p:animClr>
                                    <p:set>
                                      <p:cBhvr>
                                        <p:cTn id="632" dur="2000" fill="hold"/>
                                        <p:tgtEl>
                                          <p:spTgt spid="14"/>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5"/>
                                        </p:tgtEl>
                                        <p:attrNameLst>
                                          <p:attrName>stroke.color</p:attrName>
                                        </p:attrNameLst>
                                      </p:cBhvr>
                                      <p:to>
                                        <a:srgbClr val="9C9C9C"/>
                                      </p:to>
                                    </p:animClr>
                                    <p:set>
                                      <p:cBhvr>
                                        <p:cTn id="635" dur="2000" fill="hold"/>
                                        <p:tgtEl>
                                          <p:spTgt spid="15"/>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761492" y="6037267"/>
            <a:ext cx="6692058" cy="338554"/>
          </a:xfrm>
          <a:prstGeom prst="rect">
            <a:avLst/>
          </a:prstGeom>
          <a:solidFill>
            <a:srgbClr val="E6A20E"/>
          </a:solidFill>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solidFill>
                  <a:schemeClr val="accent1"/>
                </a:solidFill>
              </a:rPr>
              <a:t>Key point.</a:t>
            </a:r>
            <a:r>
              <a:rPr lang="en-US" sz="1600" dirty="0">
                <a:solidFill>
                  <a:schemeClr val="accent1"/>
                </a:solidFill>
              </a:rPr>
              <a:t>  </a:t>
            </a:r>
            <a:r>
              <a:rPr sz="1600" dirty="0"/>
              <a:t>Topological sort algorithm works even with negative weights.</a:t>
            </a:r>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extLst>
              <p:ext uri="{D42A27DB-BD31-4B8C-83A1-F6EECF244321}">
                <p14:modId xmlns:p14="http://schemas.microsoft.com/office/powerpoint/2010/main" val="998433628"/>
              </p:ext>
            </p:extLst>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B6EE-AED7-9042-B7CD-173C6F30D932}"/>
              </a:ext>
            </a:extLst>
          </p:cNvPr>
          <p:cNvSpPr>
            <a:spLocks noGrp="1"/>
          </p:cNvSpPr>
          <p:nvPr>
            <p:ph type="title"/>
          </p:nvPr>
        </p:nvSpPr>
        <p:spPr>
          <a:xfrm>
            <a:off x="457200" y="173970"/>
            <a:ext cx="8229600" cy="1143000"/>
          </a:xfrm>
        </p:spPr>
        <p:txBody>
          <a:bodyPr>
            <a:normAutofit/>
          </a:bodyPr>
          <a:lstStyle/>
          <a:p>
            <a:r>
              <a:rPr lang="en-US" altLang="zh-CN" sz="2800" dirty="0"/>
              <a:t>Longest</a:t>
            </a:r>
            <a:r>
              <a:rPr lang="zh-CN" altLang="en-US" sz="2800" dirty="0"/>
              <a:t> </a:t>
            </a:r>
            <a:r>
              <a:rPr lang="en-US" altLang="zh-CN" sz="2800" dirty="0"/>
              <a:t>Paths in Edge-weighted DAG: Application</a:t>
            </a:r>
            <a:endParaRPr lang="en-US" sz="2800" dirty="0"/>
          </a:p>
        </p:txBody>
      </p:sp>
      <p:sp>
        <p:nvSpPr>
          <p:cNvPr id="36" name="object 3">
            <a:extLst>
              <a:ext uri="{FF2B5EF4-FFF2-40B4-BE49-F238E27FC236}">
                <a16:creationId xmlns:a16="http://schemas.microsoft.com/office/drawing/2014/main" id="{8B2B7FF9-859E-BE47-9549-ABA6DC38DE12}"/>
              </a:ext>
            </a:extLst>
          </p:cNvPr>
          <p:cNvSpPr txBox="1"/>
          <p:nvPr/>
        </p:nvSpPr>
        <p:spPr>
          <a:xfrm>
            <a:off x="557052" y="1219969"/>
            <a:ext cx="6036695" cy="73866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sz="1400" dirty="0"/>
              <a:t>Parallel job scheduling.</a:t>
            </a:r>
            <a:r>
              <a:rPr lang="en-US" sz="1400" dirty="0"/>
              <a:t>  </a:t>
            </a:r>
            <a:r>
              <a:rPr sz="1400" dirty="0">
                <a:solidFill>
                  <a:schemeClr val="tx1"/>
                </a:solidFill>
              </a:rPr>
              <a:t>Given a set of jobs with durations and precedence</a:t>
            </a:r>
            <a:r>
              <a:rPr lang="en-US" sz="1400" dirty="0">
                <a:solidFill>
                  <a:schemeClr val="tx1"/>
                </a:solidFill>
              </a:rPr>
              <a:t> </a:t>
            </a:r>
            <a:r>
              <a:rPr sz="1400" dirty="0">
                <a:solidFill>
                  <a:schemeClr val="tx1"/>
                </a:solidFill>
              </a:rPr>
              <a:t>constraints,</a:t>
            </a:r>
            <a:r>
              <a:rPr lang="en-US" sz="1400" dirty="0">
                <a:solidFill>
                  <a:schemeClr val="tx1"/>
                </a:solidFill>
              </a:rPr>
              <a:t> </a:t>
            </a:r>
            <a:r>
              <a:rPr sz="1400" dirty="0">
                <a:solidFill>
                  <a:schemeClr val="tx1"/>
                </a:solidFill>
              </a:rPr>
              <a:t>schedule the jobs (by finding a start time for each) so as to  achieve the minimum completion time, while respecting the constraints.</a:t>
            </a:r>
          </a:p>
        </p:txBody>
      </p:sp>
      <p:pic>
        <p:nvPicPr>
          <p:cNvPr id="48" name="Picture 47">
            <a:extLst>
              <a:ext uri="{FF2B5EF4-FFF2-40B4-BE49-F238E27FC236}">
                <a16:creationId xmlns:a16="http://schemas.microsoft.com/office/drawing/2014/main" id="{CC2BDC53-14DE-9B49-96CA-A9168B4C3421}"/>
              </a:ext>
            </a:extLst>
          </p:cNvPr>
          <p:cNvPicPr>
            <a:picLocks noChangeAspect="1"/>
          </p:cNvPicPr>
          <p:nvPr/>
        </p:nvPicPr>
        <p:blipFill>
          <a:blip r:embed="rId2"/>
          <a:stretch>
            <a:fillRect/>
          </a:stretch>
        </p:blipFill>
        <p:spPr>
          <a:xfrm>
            <a:off x="6919286" y="1337492"/>
            <a:ext cx="1917700" cy="2368550"/>
          </a:xfrm>
          <a:prstGeom prst="rect">
            <a:avLst/>
          </a:prstGeom>
        </p:spPr>
      </p:pic>
      <p:pic>
        <p:nvPicPr>
          <p:cNvPr id="50" name="Picture 49">
            <a:extLst>
              <a:ext uri="{FF2B5EF4-FFF2-40B4-BE49-F238E27FC236}">
                <a16:creationId xmlns:a16="http://schemas.microsoft.com/office/drawing/2014/main" id="{7ABB6CC6-B27C-E24C-8884-E3331A63DD94}"/>
              </a:ext>
            </a:extLst>
          </p:cNvPr>
          <p:cNvPicPr>
            <a:picLocks noChangeAspect="1"/>
          </p:cNvPicPr>
          <p:nvPr/>
        </p:nvPicPr>
        <p:blipFill>
          <a:blip r:embed="rId3"/>
          <a:stretch>
            <a:fillRect/>
          </a:stretch>
        </p:blipFill>
        <p:spPr>
          <a:xfrm>
            <a:off x="1682562" y="4488830"/>
            <a:ext cx="5902469" cy="1949230"/>
          </a:xfrm>
          <a:prstGeom prst="rect">
            <a:avLst/>
          </a:prstGeom>
        </p:spPr>
      </p:pic>
      <p:sp>
        <p:nvSpPr>
          <p:cNvPr id="51" name="TextBox 50">
            <a:extLst>
              <a:ext uri="{FF2B5EF4-FFF2-40B4-BE49-F238E27FC236}">
                <a16:creationId xmlns:a16="http://schemas.microsoft.com/office/drawing/2014/main" id="{74062785-72CC-CF4B-89FD-CF13E3EE04BB}"/>
              </a:ext>
            </a:extLst>
          </p:cNvPr>
          <p:cNvSpPr txBox="1"/>
          <p:nvPr/>
        </p:nvSpPr>
        <p:spPr>
          <a:xfrm>
            <a:off x="457200" y="2027359"/>
            <a:ext cx="6203558" cy="230832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Critical Path Method. </a:t>
            </a:r>
            <a:r>
              <a:rPr lang="en-US" sz="1600" dirty="0">
                <a:latin typeface="Times New Roman" panose="02020603050405020304" pitchFamily="18" charset="0"/>
                <a:cs typeface="Times New Roman" panose="02020603050405020304" pitchFamily="18" charset="0"/>
              </a:rPr>
              <a:t>To solve this problem, create edge-weighted DAG:</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 and sink vertices.</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Two vertices (begin and end) for each job</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Three edges for each job.</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begin to end (weighted by duration)</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source to begin (0 weight)</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end to sink (0 weight)</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One edge for each precedence constraint (0 weight).</a:t>
            </a:r>
          </a:p>
          <a:p>
            <a:pPr>
              <a:buClr>
                <a:schemeClr val="accent6"/>
              </a:buClr>
            </a:pPr>
            <a:r>
              <a:rPr lang="en-US" sz="1600" b="1" dirty="0">
                <a:latin typeface="Times New Roman" panose="02020603050405020304" pitchFamily="18" charset="0"/>
                <a:cs typeface="Times New Roman" panose="02020603050405020304" pitchFamily="18" charset="0"/>
              </a:rPr>
              <a:t>Use </a:t>
            </a:r>
            <a:r>
              <a:rPr lang="en-US" sz="1600" b="1" dirty="0">
                <a:solidFill>
                  <a:schemeClr val="accent2"/>
                </a:solidFill>
                <a:latin typeface="Times New Roman" panose="02020603050405020304" pitchFamily="18" charset="0"/>
                <a:cs typeface="Times New Roman" panose="02020603050405020304" pitchFamily="18" charset="0"/>
              </a:rPr>
              <a:t>longest path </a:t>
            </a:r>
            <a:r>
              <a:rPr lang="en-US" sz="1600" b="1" dirty="0">
                <a:latin typeface="Times New Roman" panose="02020603050405020304" pitchFamily="18" charset="0"/>
                <a:cs typeface="Times New Roman" panose="02020603050405020304" pitchFamily="18" charset="0"/>
              </a:rPr>
              <a:t>from the source to schedule each job.</a:t>
            </a:r>
          </a:p>
        </p:txBody>
      </p:sp>
      <p:pic>
        <p:nvPicPr>
          <p:cNvPr id="53" name="Picture 52">
            <a:extLst>
              <a:ext uri="{FF2B5EF4-FFF2-40B4-BE49-F238E27FC236}">
                <a16:creationId xmlns:a16="http://schemas.microsoft.com/office/drawing/2014/main" id="{0B29A3FA-3804-1043-BDF9-0B42F90A901F}"/>
              </a:ext>
            </a:extLst>
          </p:cNvPr>
          <p:cNvPicPr>
            <a:picLocks noChangeAspect="1"/>
          </p:cNvPicPr>
          <p:nvPr/>
        </p:nvPicPr>
        <p:blipFill>
          <a:blip r:embed="rId4"/>
          <a:stretch>
            <a:fillRect/>
          </a:stretch>
        </p:blipFill>
        <p:spPr>
          <a:xfrm>
            <a:off x="1466275" y="4482471"/>
            <a:ext cx="6335041" cy="1961948"/>
          </a:xfrm>
          <a:prstGeom prst="rect">
            <a:avLst/>
          </a:prstGeom>
        </p:spPr>
      </p:pic>
      <p:pic>
        <p:nvPicPr>
          <p:cNvPr id="44" name="Picture 43">
            <a:extLst>
              <a:ext uri="{FF2B5EF4-FFF2-40B4-BE49-F238E27FC236}">
                <a16:creationId xmlns:a16="http://schemas.microsoft.com/office/drawing/2014/main" id="{2ABBC2F8-BACF-6244-BE21-89335AA95D25}"/>
              </a:ext>
            </a:extLst>
          </p:cNvPr>
          <p:cNvPicPr>
            <a:picLocks noChangeAspect="1"/>
          </p:cNvPicPr>
          <p:nvPr/>
        </p:nvPicPr>
        <p:blipFill>
          <a:blip r:embed="rId5"/>
          <a:stretch>
            <a:fillRect/>
          </a:stretch>
        </p:blipFill>
        <p:spPr>
          <a:xfrm>
            <a:off x="428667" y="2035748"/>
            <a:ext cx="6293463" cy="1961948"/>
          </a:xfrm>
          <a:prstGeom prst="rect">
            <a:avLst/>
          </a:prstGeom>
        </p:spPr>
      </p:pic>
      <p:sp>
        <p:nvSpPr>
          <p:cNvPr id="54" name="Rectangle 53">
            <a:extLst>
              <a:ext uri="{FF2B5EF4-FFF2-40B4-BE49-F238E27FC236}">
                <a16:creationId xmlns:a16="http://schemas.microsoft.com/office/drawing/2014/main" id="{AE89649A-E2A1-0C4A-98B9-F263FC45E485}"/>
              </a:ext>
            </a:extLst>
          </p:cNvPr>
          <p:cNvSpPr/>
          <p:nvPr/>
        </p:nvSpPr>
        <p:spPr>
          <a:xfrm>
            <a:off x="438776" y="2630442"/>
            <a:ext cx="6283354" cy="357412"/>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5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xEl>
                                              <p:pRg st="0" end="0"/>
                                            </p:txEl>
                                          </p:spTgt>
                                        </p:tgtEl>
                                        <p:attrNameLst>
                                          <p:attrName>style.visibility</p:attrName>
                                        </p:attrNameLst>
                                      </p:cBhvr>
                                      <p:to>
                                        <p:strVal val="visible"/>
                                      </p:to>
                                    </p:set>
                                    <p:animEffect transition="in" filter="dissolve">
                                      <p:cBhvr>
                                        <p:cTn id="17" dur="500"/>
                                        <p:tgtEl>
                                          <p:spTgt spid="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
                                            <p:txEl>
                                              <p:pRg st="1" end="1"/>
                                            </p:txEl>
                                          </p:spTgt>
                                        </p:tgtEl>
                                        <p:attrNameLst>
                                          <p:attrName>style.visibility</p:attrName>
                                        </p:attrNameLst>
                                      </p:cBhvr>
                                      <p:to>
                                        <p:strVal val="visible"/>
                                      </p:to>
                                    </p:set>
                                    <p:animEffect transition="in" filter="dissolve">
                                      <p:cBhvr>
                                        <p:cTn id="22" dur="500"/>
                                        <p:tgtEl>
                                          <p:spTgt spid="5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animEffect transition="in" filter="dissolve">
                                      <p:cBhvr>
                                        <p:cTn id="27" dur="500"/>
                                        <p:tgtEl>
                                          <p:spTgt spid="5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1">
                                            <p:txEl>
                                              <p:pRg st="3" end="3"/>
                                            </p:txEl>
                                          </p:spTgt>
                                        </p:tgtEl>
                                        <p:attrNameLst>
                                          <p:attrName>style.visibility</p:attrName>
                                        </p:attrNameLst>
                                      </p:cBhvr>
                                      <p:to>
                                        <p:strVal val="visible"/>
                                      </p:to>
                                    </p:set>
                                    <p:animEffect transition="in" filter="dissolve">
                                      <p:cBhvr>
                                        <p:cTn id="32" dur="500"/>
                                        <p:tgtEl>
                                          <p:spTgt spid="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1">
                                            <p:txEl>
                                              <p:pRg st="4" end="4"/>
                                            </p:txEl>
                                          </p:spTgt>
                                        </p:tgtEl>
                                        <p:attrNameLst>
                                          <p:attrName>style.visibility</p:attrName>
                                        </p:attrNameLst>
                                      </p:cBhvr>
                                      <p:to>
                                        <p:strVal val="visible"/>
                                      </p:to>
                                    </p:set>
                                    <p:animEffect transition="in" filter="dissolve">
                                      <p:cBhvr>
                                        <p:cTn id="37" dur="500"/>
                                        <p:tgtEl>
                                          <p:spTgt spid="51">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1">
                                            <p:txEl>
                                              <p:pRg st="5" end="5"/>
                                            </p:txEl>
                                          </p:spTgt>
                                        </p:tgtEl>
                                        <p:attrNameLst>
                                          <p:attrName>style.visibility</p:attrName>
                                        </p:attrNameLst>
                                      </p:cBhvr>
                                      <p:to>
                                        <p:strVal val="visible"/>
                                      </p:to>
                                    </p:set>
                                    <p:animEffect transition="in" filter="dissolve">
                                      <p:cBhvr>
                                        <p:cTn id="40" dur="500"/>
                                        <p:tgtEl>
                                          <p:spTgt spid="51">
                                            <p:txEl>
                                              <p:pRg st="5" end="5"/>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51">
                                            <p:txEl>
                                              <p:pRg st="6" end="6"/>
                                            </p:txEl>
                                          </p:spTgt>
                                        </p:tgtEl>
                                        <p:attrNameLst>
                                          <p:attrName>style.visibility</p:attrName>
                                        </p:attrNameLst>
                                      </p:cBhvr>
                                      <p:to>
                                        <p:strVal val="visible"/>
                                      </p:to>
                                    </p:set>
                                    <p:animEffect transition="in" filter="dissolve">
                                      <p:cBhvr>
                                        <p:cTn id="43" dur="500"/>
                                        <p:tgtEl>
                                          <p:spTgt spid="51">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1">
                                            <p:txEl>
                                              <p:pRg st="7" end="7"/>
                                            </p:txEl>
                                          </p:spTgt>
                                        </p:tgtEl>
                                        <p:attrNameLst>
                                          <p:attrName>style.visibility</p:attrName>
                                        </p:attrNameLst>
                                      </p:cBhvr>
                                      <p:to>
                                        <p:strVal val="visible"/>
                                      </p:to>
                                    </p:set>
                                    <p:animEffect transition="in" filter="dissolve">
                                      <p:cBhvr>
                                        <p:cTn id="48" dur="500"/>
                                        <p:tgtEl>
                                          <p:spTgt spid="51">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Effect transition="in" filter="dissolve">
                                      <p:cBhvr>
                                        <p:cTn id="58" dur="500"/>
                                        <p:tgtEl>
                                          <p:spTgt spid="51">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dissolv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dissolv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C883-C70D-7640-AFCD-02DDCAA32188}"/>
              </a:ext>
            </a:extLst>
          </p:cNvPr>
          <p:cNvSpPr>
            <a:spLocks noGrp="1"/>
          </p:cNvSpPr>
          <p:nvPr>
            <p:ph type="title"/>
          </p:nvPr>
        </p:nvSpPr>
        <p:spPr/>
        <p:txBody>
          <a:bodyPr>
            <a:normAutofit/>
          </a:bodyPr>
          <a:lstStyle/>
          <a:p>
            <a:r>
              <a:rPr lang="en-US" spc="-25" dirty="0">
                <a:latin typeface="Arial"/>
                <a:cs typeface="Arial"/>
              </a:rPr>
              <a:t>Shortest </a:t>
            </a:r>
            <a:r>
              <a:rPr lang="en-US" spc="-5" dirty="0">
                <a:latin typeface="Arial"/>
                <a:cs typeface="Arial"/>
              </a:rPr>
              <a:t>Paths </a:t>
            </a:r>
            <a:r>
              <a:rPr lang="en-US" spc="55" dirty="0">
                <a:latin typeface="Arial"/>
                <a:cs typeface="Arial"/>
              </a:rPr>
              <a:t>with</a:t>
            </a:r>
            <a:r>
              <a:rPr lang="en-US" spc="325" dirty="0">
                <a:latin typeface="Arial"/>
                <a:cs typeface="Arial"/>
              </a:rPr>
              <a:t> </a:t>
            </a:r>
            <a:r>
              <a:rPr lang="en-US" spc="20" dirty="0">
                <a:latin typeface="Arial"/>
                <a:cs typeface="Arial"/>
              </a:rPr>
              <a:t>Negative</a:t>
            </a:r>
            <a:r>
              <a:rPr lang="en-US" spc="95" dirty="0">
                <a:latin typeface="Arial"/>
                <a:cs typeface="Arial"/>
              </a:rPr>
              <a:t> </a:t>
            </a:r>
            <a:r>
              <a:rPr lang="en-US" spc="5" dirty="0">
                <a:latin typeface="Arial"/>
                <a:cs typeface="Arial"/>
              </a:rPr>
              <a:t>weights</a:t>
            </a:r>
            <a:endParaRPr lang="en-US" dirty="0"/>
          </a:p>
        </p:txBody>
      </p:sp>
      <p:sp>
        <p:nvSpPr>
          <p:cNvPr id="4" name="object 2">
            <a:extLst>
              <a:ext uri="{FF2B5EF4-FFF2-40B4-BE49-F238E27FC236}">
                <a16:creationId xmlns:a16="http://schemas.microsoft.com/office/drawing/2014/main" id="{5AF8371D-C541-0845-9941-A4322D49B1CA}"/>
              </a:ext>
            </a:extLst>
          </p:cNvPr>
          <p:cNvSpPr txBox="1"/>
          <p:nvPr/>
        </p:nvSpPr>
        <p:spPr>
          <a:xfrm>
            <a:off x="673150" y="1400338"/>
            <a:ext cx="47603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400">
                <a:solidFill>
                  <a:schemeClr val="accent1"/>
                </a:solidFill>
                <a:latin typeface="Arial"/>
                <a:cs typeface="Arial"/>
              </a:defRPr>
            </a:lvl1pPr>
          </a:lstStyle>
          <a:p>
            <a:r>
              <a:rPr sz="1600" dirty="0"/>
              <a:t>Dijkstra.</a:t>
            </a:r>
            <a:r>
              <a:rPr lang="en-US" sz="1600" dirty="0"/>
              <a:t> </a:t>
            </a:r>
            <a:r>
              <a:rPr sz="1600" dirty="0">
                <a:solidFill>
                  <a:schemeClr val="tx1"/>
                </a:solidFill>
              </a:rPr>
              <a:t>Doesn’t work with negative edge weights.</a:t>
            </a:r>
          </a:p>
        </p:txBody>
      </p:sp>
      <p:sp>
        <p:nvSpPr>
          <p:cNvPr id="5" name="object 3">
            <a:extLst>
              <a:ext uri="{FF2B5EF4-FFF2-40B4-BE49-F238E27FC236}">
                <a16:creationId xmlns:a16="http://schemas.microsoft.com/office/drawing/2014/main" id="{71CC6E6C-18C6-EE42-AB81-266B025BD05D}"/>
              </a:ext>
            </a:extLst>
          </p:cNvPr>
          <p:cNvSpPr txBox="1"/>
          <p:nvPr/>
        </p:nvSpPr>
        <p:spPr>
          <a:xfrm>
            <a:off x="673150" y="3845000"/>
            <a:ext cx="60402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dirty="0"/>
              <a:t>Re-weighting.</a:t>
            </a:r>
            <a:r>
              <a:rPr lang="en-US" dirty="0"/>
              <a:t> </a:t>
            </a:r>
            <a:r>
              <a:rPr dirty="0">
                <a:solidFill>
                  <a:schemeClr val="tx1"/>
                </a:solidFill>
              </a:rPr>
              <a:t>Add a constant to every edge weight doesn’t work.</a:t>
            </a:r>
          </a:p>
        </p:txBody>
      </p:sp>
      <p:sp>
        <p:nvSpPr>
          <p:cNvPr id="6" name="object 4">
            <a:extLst>
              <a:ext uri="{FF2B5EF4-FFF2-40B4-BE49-F238E27FC236}">
                <a16:creationId xmlns:a16="http://schemas.microsoft.com/office/drawing/2014/main" id="{FEB41658-8B78-9C41-B655-B5B0BF731A4D}"/>
              </a:ext>
            </a:extLst>
          </p:cNvPr>
          <p:cNvSpPr txBox="1"/>
          <p:nvPr/>
        </p:nvSpPr>
        <p:spPr>
          <a:xfrm>
            <a:off x="6308059" y="2076658"/>
            <a:ext cx="2602322" cy="636072"/>
          </a:xfrm>
          <a:prstGeom prst="rect">
            <a:avLst/>
          </a:prstGeom>
          <a:solidFill>
            <a:srgbClr val="1B8E1D"/>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pPr>
              <a:spcBef>
                <a:spcPts val="200"/>
              </a:spcBef>
              <a:spcAft>
                <a:spcPts val="200"/>
              </a:spcAft>
            </a:pPr>
            <a:r>
              <a:rPr dirty="0">
                <a:solidFill>
                  <a:srgbClr val="FFFF00"/>
                </a:solidFill>
              </a:rPr>
              <a:t>Conclusion.</a:t>
            </a:r>
            <a:r>
              <a:rPr lang="en-US" dirty="0">
                <a:solidFill>
                  <a:srgbClr val="FFFF00"/>
                </a:solidFill>
              </a:rPr>
              <a:t>  </a:t>
            </a:r>
          </a:p>
          <a:p>
            <a:pPr>
              <a:spcBef>
                <a:spcPts val="200"/>
              </a:spcBef>
              <a:spcAft>
                <a:spcPts val="200"/>
              </a:spcAft>
            </a:pPr>
            <a:r>
              <a:rPr dirty="0">
                <a:solidFill>
                  <a:schemeClr val="bg1"/>
                </a:solidFill>
              </a:rPr>
              <a:t>Need a different algorithm.</a:t>
            </a:r>
          </a:p>
        </p:txBody>
      </p:sp>
      <p:sp>
        <p:nvSpPr>
          <p:cNvPr id="39" name="object 38">
            <a:extLst>
              <a:ext uri="{FF2B5EF4-FFF2-40B4-BE49-F238E27FC236}">
                <a16:creationId xmlns:a16="http://schemas.microsoft.com/office/drawing/2014/main" id="{4F920060-BC06-B744-B973-D0A2BBBAA8C5}"/>
              </a:ext>
            </a:extLst>
          </p:cNvPr>
          <p:cNvSpPr txBox="1"/>
          <p:nvPr/>
        </p:nvSpPr>
        <p:spPr>
          <a:xfrm>
            <a:off x="582996" y="3174838"/>
            <a:ext cx="3135213" cy="432082"/>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Dijkstra selects vertex 3 immediately after 0.  But shortest path from 0 to 3 is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sp>
        <p:nvSpPr>
          <p:cNvPr id="71" name="object 70">
            <a:extLst>
              <a:ext uri="{FF2B5EF4-FFF2-40B4-BE49-F238E27FC236}">
                <a16:creationId xmlns:a16="http://schemas.microsoft.com/office/drawing/2014/main" id="{168A690A-63B0-AA42-AF58-4B802F1F4748}"/>
              </a:ext>
            </a:extLst>
          </p:cNvPr>
          <p:cNvSpPr txBox="1"/>
          <p:nvPr/>
        </p:nvSpPr>
        <p:spPr>
          <a:xfrm>
            <a:off x="3837308" y="3177260"/>
            <a:ext cx="2982962" cy="431825"/>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Adding 9 to each edge weight changes the  shortest path from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 to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cxnSp>
        <p:nvCxnSpPr>
          <p:cNvPr id="73" name="Straight Connector 72">
            <a:extLst>
              <a:ext uri="{FF2B5EF4-FFF2-40B4-BE49-F238E27FC236}">
                <a16:creationId xmlns:a16="http://schemas.microsoft.com/office/drawing/2014/main" id="{8064DDE0-12F0-344F-8289-28BF43A5AD78}"/>
              </a:ext>
            </a:extLst>
          </p:cNvPr>
          <p:cNvCxnSpPr>
            <a:cxnSpLocks/>
            <a:stCxn id="81" idx="2"/>
            <a:endCxn id="74" idx="6"/>
          </p:cNvCxnSpPr>
          <p:nvPr/>
        </p:nvCxnSpPr>
        <p:spPr>
          <a:xfrm flipH="1" flipV="1">
            <a:off x="1583110" y="2126285"/>
            <a:ext cx="570852" cy="4333"/>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41BC701F-CE40-8E4D-A78B-6A7254F12A16}"/>
              </a:ext>
            </a:extLst>
          </p:cNvPr>
          <p:cNvSpPr/>
          <p:nvPr/>
        </p:nvSpPr>
        <p:spPr>
          <a:xfrm>
            <a:off x="1325758"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E7C04EC3-7F76-B54A-A5CD-631830222375}"/>
              </a:ext>
            </a:extLst>
          </p:cNvPr>
          <p:cNvSpPr txBox="1"/>
          <p:nvPr/>
        </p:nvSpPr>
        <p:spPr>
          <a:xfrm>
            <a:off x="1749022"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15B85EFD-BB7D-AB4D-86E8-D433A272F6E3}"/>
              </a:ext>
            </a:extLst>
          </p:cNvPr>
          <p:cNvSpPr/>
          <p:nvPr/>
        </p:nvSpPr>
        <p:spPr>
          <a:xfrm>
            <a:off x="2153962"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30D449A-4D94-A84C-8642-FD8C2817F3AC}"/>
              </a:ext>
            </a:extLst>
          </p:cNvPr>
          <p:cNvSpPr/>
          <p:nvPr/>
        </p:nvSpPr>
        <p:spPr>
          <a:xfrm>
            <a:off x="1325758"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C523239B-6997-A14B-AD4E-BA81D5F0C19F}"/>
              </a:ext>
            </a:extLst>
          </p:cNvPr>
          <p:cNvSpPr/>
          <p:nvPr/>
        </p:nvSpPr>
        <p:spPr>
          <a:xfrm>
            <a:off x="2153962"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4E928BEB-F653-2C4D-9C68-FFB882527583}"/>
              </a:ext>
            </a:extLst>
          </p:cNvPr>
          <p:cNvCxnSpPr>
            <a:cxnSpLocks/>
            <a:stCxn id="82" idx="0"/>
            <a:endCxn id="74" idx="4"/>
          </p:cNvCxnSpPr>
          <p:nvPr/>
        </p:nvCxnSpPr>
        <p:spPr>
          <a:xfrm flipV="1">
            <a:off x="1454434" y="2260605"/>
            <a:ext cx="0" cy="438751"/>
          </a:xfrm>
          <a:prstGeom prst="line">
            <a:avLst/>
          </a:prstGeom>
          <a:ln w="38100">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5D55193-0EB5-5844-8A35-64D8A8D038A5}"/>
              </a:ext>
            </a:extLst>
          </p:cNvPr>
          <p:cNvCxnSpPr>
            <a:cxnSpLocks/>
            <a:stCxn id="83" idx="0"/>
            <a:endCxn id="81" idx="4"/>
          </p:cNvCxnSpPr>
          <p:nvPr/>
        </p:nvCxnSpPr>
        <p:spPr>
          <a:xfrm flipV="1">
            <a:off x="2282638" y="2264938"/>
            <a:ext cx="0" cy="434417"/>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BA3981F-019B-344A-9121-9F339BCA2570}"/>
              </a:ext>
            </a:extLst>
          </p:cNvPr>
          <p:cNvCxnSpPr>
            <a:cxnSpLocks/>
            <a:stCxn id="82" idx="6"/>
            <a:endCxn id="83" idx="2"/>
          </p:cNvCxnSpPr>
          <p:nvPr/>
        </p:nvCxnSpPr>
        <p:spPr>
          <a:xfrm flipV="1">
            <a:off x="1583110" y="2833676"/>
            <a:ext cx="570852" cy="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7F7C3D19-3CB1-2A40-BDC7-D299A8239A84}"/>
              </a:ext>
            </a:extLst>
          </p:cNvPr>
          <p:cNvSpPr txBox="1"/>
          <p:nvPr/>
        </p:nvSpPr>
        <p:spPr>
          <a:xfrm>
            <a:off x="1805170"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EBABB527-EB5D-ED47-85BD-DC7A162B828B}"/>
              </a:ext>
            </a:extLst>
          </p:cNvPr>
          <p:cNvSpPr txBox="1"/>
          <p:nvPr/>
        </p:nvSpPr>
        <p:spPr>
          <a:xfrm>
            <a:off x="2191198"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0947D0C4-67ED-0A42-909D-FCA04194CF32}"/>
              </a:ext>
            </a:extLst>
          </p:cNvPr>
          <p:cNvSpPr txBox="1"/>
          <p:nvPr/>
        </p:nvSpPr>
        <p:spPr>
          <a:xfrm>
            <a:off x="1365401"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8E1B4D8-1C0C-E84D-BBAB-75E095910D0B}"/>
              </a:ext>
            </a:extLst>
          </p:cNvPr>
          <p:cNvCxnSpPr>
            <a:cxnSpLocks/>
            <a:stCxn id="100" idx="2"/>
            <a:endCxn id="98" idx="6"/>
          </p:cNvCxnSpPr>
          <p:nvPr/>
        </p:nvCxnSpPr>
        <p:spPr>
          <a:xfrm flipH="1" flipV="1">
            <a:off x="4633734" y="2126285"/>
            <a:ext cx="570852" cy="4333"/>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58F8C5C2-083E-CC44-B8A1-CBD583938E69}"/>
              </a:ext>
            </a:extLst>
          </p:cNvPr>
          <p:cNvSpPr/>
          <p:nvPr/>
        </p:nvSpPr>
        <p:spPr>
          <a:xfrm>
            <a:off x="4376382"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735DDCDD-67CB-9640-B82D-ADA06A94968E}"/>
              </a:ext>
            </a:extLst>
          </p:cNvPr>
          <p:cNvSpPr txBox="1"/>
          <p:nvPr/>
        </p:nvSpPr>
        <p:spPr>
          <a:xfrm>
            <a:off x="4799646"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F55422C0-9FCC-1649-AA79-6785C4D0D1A9}"/>
              </a:ext>
            </a:extLst>
          </p:cNvPr>
          <p:cNvSpPr/>
          <p:nvPr/>
        </p:nvSpPr>
        <p:spPr>
          <a:xfrm>
            <a:off x="5204586"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101" name="Oval 100">
            <a:extLst>
              <a:ext uri="{FF2B5EF4-FFF2-40B4-BE49-F238E27FC236}">
                <a16:creationId xmlns:a16="http://schemas.microsoft.com/office/drawing/2014/main" id="{F6B71772-C9C2-D84F-8293-47D30E3A5596}"/>
              </a:ext>
            </a:extLst>
          </p:cNvPr>
          <p:cNvSpPr/>
          <p:nvPr/>
        </p:nvSpPr>
        <p:spPr>
          <a:xfrm>
            <a:off x="4376382"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88DC4EA6-C071-6444-BF2F-9672082C3214}"/>
              </a:ext>
            </a:extLst>
          </p:cNvPr>
          <p:cNvSpPr/>
          <p:nvPr/>
        </p:nvSpPr>
        <p:spPr>
          <a:xfrm>
            <a:off x="5204586"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6D25184C-C23C-054F-9797-5426D35A8016}"/>
              </a:ext>
            </a:extLst>
          </p:cNvPr>
          <p:cNvCxnSpPr>
            <a:cxnSpLocks/>
            <a:stCxn id="101" idx="0"/>
            <a:endCxn id="98" idx="4"/>
          </p:cNvCxnSpPr>
          <p:nvPr/>
        </p:nvCxnSpPr>
        <p:spPr>
          <a:xfrm flipV="1">
            <a:off x="4505058" y="2260605"/>
            <a:ext cx="0" cy="43875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E0D38DB-6E95-A541-BF47-BAC637F4B7B1}"/>
              </a:ext>
            </a:extLst>
          </p:cNvPr>
          <p:cNvCxnSpPr>
            <a:cxnSpLocks/>
            <a:stCxn id="102" idx="0"/>
            <a:endCxn id="100" idx="4"/>
          </p:cNvCxnSpPr>
          <p:nvPr/>
        </p:nvCxnSpPr>
        <p:spPr>
          <a:xfrm flipV="1">
            <a:off x="5333262" y="2264938"/>
            <a:ext cx="0" cy="434417"/>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1D200F5-5138-A649-A25D-877CF8FADC4E}"/>
              </a:ext>
            </a:extLst>
          </p:cNvPr>
          <p:cNvCxnSpPr>
            <a:cxnSpLocks/>
            <a:stCxn id="101" idx="6"/>
            <a:endCxn id="102" idx="2"/>
          </p:cNvCxnSpPr>
          <p:nvPr/>
        </p:nvCxnSpPr>
        <p:spPr>
          <a:xfrm flipV="1">
            <a:off x="4633734" y="2833676"/>
            <a:ext cx="570852" cy="1"/>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6F4FC2D5-C9A4-D243-881D-26C7595B93F8}"/>
              </a:ext>
            </a:extLst>
          </p:cNvPr>
          <p:cNvSpPr txBox="1"/>
          <p:nvPr/>
        </p:nvSpPr>
        <p:spPr>
          <a:xfrm>
            <a:off x="4855794"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sz="1100" dirty="0">
                <a:latin typeface="Arial" panose="020B0604020202020204" pitchFamily="34" charset="0"/>
                <a:cs typeface="Arial" panose="020B0604020202020204" pitchFamily="34" charset="0"/>
              </a:rPr>
              <a:t>0</a:t>
            </a:r>
          </a:p>
        </p:txBody>
      </p:sp>
      <p:sp>
        <p:nvSpPr>
          <p:cNvPr id="107" name="TextBox 106">
            <a:extLst>
              <a:ext uri="{FF2B5EF4-FFF2-40B4-BE49-F238E27FC236}">
                <a16:creationId xmlns:a16="http://schemas.microsoft.com/office/drawing/2014/main" id="{E16E3F70-286C-0047-8666-3E4D28E07405}"/>
              </a:ext>
            </a:extLst>
          </p:cNvPr>
          <p:cNvSpPr txBox="1"/>
          <p:nvPr/>
        </p:nvSpPr>
        <p:spPr>
          <a:xfrm>
            <a:off x="5241822"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546183B2-7EEE-6A40-AD54-A6E08230A484}"/>
              </a:ext>
            </a:extLst>
          </p:cNvPr>
          <p:cNvSpPr txBox="1"/>
          <p:nvPr/>
        </p:nvSpPr>
        <p:spPr>
          <a:xfrm>
            <a:off x="4416025"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A5E1CA51-9753-0B49-A29C-0E41E76820E0}"/>
              </a:ext>
            </a:extLst>
          </p:cNvPr>
          <p:cNvSpPr/>
          <p:nvPr/>
        </p:nvSpPr>
        <p:spPr>
          <a:xfrm>
            <a:off x="375864" y="4697144"/>
            <a:ext cx="4131616" cy="1328569"/>
          </a:xfrm>
          <a:prstGeom prst="rect">
            <a:avLst/>
          </a:prstGeom>
        </p:spPr>
        <p:txBody>
          <a:bodyPr wrap="square">
            <a:spAutoFit/>
          </a:bodyPr>
          <a:lstStyle/>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a:t>
            </a:r>
            <a:r>
              <a:rPr lang="en-US" dirty="0">
                <a:solidFill>
                  <a:schemeClr val="accent1"/>
                </a:solidFill>
                <a:latin typeface="Times New Roman" panose="02020603050405020304" pitchFamily="18" charset="0"/>
                <a:cs typeface="Times New Roman" panose="02020603050405020304" pitchFamily="18" charset="0"/>
              </a:rPr>
              <a:t>negative cycle </a:t>
            </a:r>
            <a:r>
              <a:rPr lang="en-US" dirty="0">
                <a:latin typeface="Times New Roman" panose="02020603050405020304" pitchFamily="18" charset="0"/>
                <a:cs typeface="Times New Roman" panose="02020603050405020304" pitchFamily="18" charset="0"/>
              </a:rPr>
              <a:t>is a directed cycle whose sum of edge weights is negative.</a:t>
            </a:r>
          </a:p>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SPT exists </a:t>
            </a:r>
            <a:r>
              <a:rPr lang="en-US" dirty="0" err="1">
                <a:solidFill>
                  <a:schemeClr val="accent2"/>
                </a:solidFill>
                <a:latin typeface="Times New Roman" panose="02020603050405020304" pitchFamily="18" charset="0"/>
                <a:cs typeface="Times New Roman" panose="02020603050405020304" pitchFamily="18" charset="0"/>
              </a:rPr>
              <a:t>iff</a:t>
            </a:r>
            <a:r>
              <a:rPr lang="en-US" dirty="0">
                <a:latin typeface="Times New Roman" panose="02020603050405020304" pitchFamily="18" charset="0"/>
                <a:cs typeface="Times New Roman" panose="02020603050405020304" pitchFamily="18" charset="0"/>
              </a:rPr>
              <a:t> no negative cycles, assuming all vertices reachable from s</a:t>
            </a:r>
          </a:p>
        </p:txBody>
      </p:sp>
      <p:graphicFrame>
        <p:nvGraphicFramePr>
          <p:cNvPr id="122" name="object 4">
            <a:extLst>
              <a:ext uri="{FF2B5EF4-FFF2-40B4-BE49-F238E27FC236}">
                <a16:creationId xmlns:a16="http://schemas.microsoft.com/office/drawing/2014/main" id="{99CFFB4E-D513-DC4C-97C2-8B4557E95B23}"/>
              </a:ext>
            </a:extLst>
          </p:cNvPr>
          <p:cNvGraphicFramePr>
            <a:graphicFrameLocks noGrp="1"/>
          </p:cNvGraphicFramePr>
          <p:nvPr>
            <p:extLst>
              <p:ext uri="{D42A27DB-BD31-4B8C-83A1-F6EECF244321}">
                <p14:modId xmlns:p14="http://schemas.microsoft.com/office/powerpoint/2010/main" val="3090427313"/>
              </p:ext>
            </p:extLst>
          </p:nvPr>
        </p:nvGraphicFramePr>
        <p:xfrm>
          <a:off x="7656803" y="3114944"/>
          <a:ext cx="940743" cy="3322320"/>
        </p:xfrm>
        <a:graphic>
          <a:graphicData uri="http://schemas.openxmlformats.org/drawingml/2006/table">
            <a:tbl>
              <a:tblPr firstRow="1" bandRow="1">
                <a:tableStyleId>{2D5ABB26-0587-4C30-8999-92F81FD0307C}</a:tableStyleId>
              </a:tblPr>
              <a:tblGrid>
                <a:gridCol w="425500">
                  <a:extLst>
                    <a:ext uri="{9D8B030D-6E8A-4147-A177-3AD203B41FA5}">
                      <a16:colId xmlns:a16="http://schemas.microsoft.com/office/drawing/2014/main" val="20000"/>
                    </a:ext>
                  </a:extLst>
                </a:gridCol>
                <a:gridCol w="515243">
                  <a:extLst>
                    <a:ext uri="{9D8B030D-6E8A-4147-A177-3AD203B41FA5}">
                      <a16:colId xmlns:a16="http://schemas.microsoft.com/office/drawing/2014/main" val="20001"/>
                    </a:ext>
                  </a:extLst>
                </a:gridCol>
              </a:tblGrid>
              <a:tr h="183505">
                <a:tc>
                  <a:txBody>
                    <a:bodyPr/>
                    <a:lstStyle/>
                    <a:p>
                      <a:pPr marR="24130" algn="ctr">
                        <a:lnSpc>
                          <a:spcPts val="1880"/>
                        </a:lnSpc>
                      </a:pPr>
                      <a:r>
                        <a:rPr sz="1200" spc="5" dirty="0">
                          <a:solidFill>
                            <a:srgbClr val="231F20"/>
                          </a:solidFill>
                          <a:latin typeface="DejaVu Sans Mono"/>
                          <a:cs typeface="DejaVu Sans Mono"/>
                        </a:rPr>
                        <a:t>4-&gt;5</a:t>
                      </a:r>
                      <a:endParaRPr sz="1200">
                        <a:latin typeface="DejaVu Sans Mono"/>
                        <a:cs typeface="DejaVu Sans Mono"/>
                      </a:endParaRPr>
                    </a:p>
                  </a:txBody>
                  <a:tcPr marL="0" marR="0" marT="0" marB="0">
                    <a:solidFill>
                      <a:srgbClr val="F2F2F2"/>
                    </a:solidFill>
                  </a:tcPr>
                </a:tc>
                <a:tc>
                  <a:txBody>
                    <a:bodyPr/>
                    <a:lstStyle/>
                    <a:p>
                      <a:pPr marR="24130" algn="r">
                        <a:lnSpc>
                          <a:spcPts val="1880"/>
                        </a:lnSpc>
                      </a:pPr>
                      <a:r>
                        <a:rPr sz="1200" dirty="0">
                          <a:solidFill>
                            <a:srgbClr val="231F20"/>
                          </a:solidFill>
                          <a:latin typeface="DejaVu Sans Mono"/>
                          <a:cs typeface="DejaVu Sans Mono"/>
                        </a:rPr>
                        <a:t>0.35</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91542">
                <a:tc>
                  <a:txBody>
                    <a:bodyPr/>
                    <a:lstStyle/>
                    <a:p>
                      <a:pPr marR="24130" algn="ctr">
                        <a:lnSpc>
                          <a:spcPts val="1970"/>
                        </a:lnSpc>
                      </a:pPr>
                      <a:r>
                        <a:rPr sz="1200" spc="5" dirty="0">
                          <a:solidFill>
                            <a:srgbClr val="BF311A"/>
                          </a:solidFill>
                          <a:latin typeface="DejaVu Sans Mono"/>
                          <a:cs typeface="DejaVu Sans Mono"/>
                        </a:rPr>
                        <a:t>5-&gt;4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-0.66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91542">
                <a:tc>
                  <a:txBody>
                    <a:bodyPr/>
                    <a:lstStyle/>
                    <a:p>
                      <a:pPr marR="24130" algn="ctr">
                        <a:lnSpc>
                          <a:spcPts val="1970"/>
                        </a:lnSpc>
                      </a:pPr>
                      <a:r>
                        <a:rPr sz="1200" spc="5" dirty="0">
                          <a:solidFill>
                            <a:srgbClr val="BF311A"/>
                          </a:solidFill>
                          <a:latin typeface="DejaVu Sans Mono"/>
                          <a:cs typeface="DejaVu Sans Mono"/>
                        </a:rPr>
                        <a:t>4-&gt;7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0.37</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91542">
                <a:tc>
                  <a:txBody>
                    <a:bodyPr/>
                    <a:lstStyle/>
                    <a:p>
                      <a:pPr marR="24130" algn="ctr">
                        <a:lnSpc>
                          <a:spcPts val="1970"/>
                        </a:lnSpc>
                      </a:pPr>
                      <a:r>
                        <a:rPr sz="1200" spc="5" dirty="0">
                          <a:solidFill>
                            <a:srgbClr val="231F20"/>
                          </a:solidFill>
                          <a:latin typeface="DejaVu Sans Mono"/>
                          <a:cs typeface="DejaVu Sans Mono"/>
                        </a:rPr>
                        <a:t>5-&gt;7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91542">
                <a:tc>
                  <a:txBody>
                    <a:bodyPr/>
                    <a:lstStyle/>
                    <a:p>
                      <a:pPr marR="24130" algn="ctr">
                        <a:lnSpc>
                          <a:spcPts val="1970"/>
                        </a:lnSpc>
                      </a:pPr>
                      <a:r>
                        <a:rPr sz="1200" spc="5" dirty="0">
                          <a:solidFill>
                            <a:srgbClr val="BF311A"/>
                          </a:solidFill>
                          <a:latin typeface="DejaVu Sans Mono"/>
                          <a:cs typeface="DejaVu Sans Mono"/>
                        </a:rPr>
                        <a:t>7-&gt;5</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91542">
                <a:tc>
                  <a:txBody>
                    <a:bodyPr/>
                    <a:lstStyle/>
                    <a:p>
                      <a:pPr marR="24130" algn="ctr">
                        <a:lnSpc>
                          <a:spcPts val="1970"/>
                        </a:lnSpc>
                      </a:pPr>
                      <a:r>
                        <a:rPr sz="1200" spc="5" dirty="0">
                          <a:solidFill>
                            <a:srgbClr val="231F20"/>
                          </a:solidFill>
                          <a:latin typeface="DejaVu Sans Mono"/>
                          <a:cs typeface="DejaVu Sans Mono"/>
                        </a:rPr>
                        <a:t>5-&gt;1</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91542">
                <a:tc>
                  <a:txBody>
                    <a:bodyPr/>
                    <a:lstStyle/>
                    <a:p>
                      <a:pPr marR="24130" algn="ctr">
                        <a:lnSpc>
                          <a:spcPts val="1970"/>
                        </a:lnSpc>
                      </a:pPr>
                      <a:r>
                        <a:rPr sz="1200" spc="5" dirty="0">
                          <a:solidFill>
                            <a:srgbClr val="231F20"/>
                          </a:solidFill>
                          <a:latin typeface="DejaVu Sans Mono"/>
                          <a:cs typeface="DejaVu Sans Mono"/>
                        </a:rPr>
                        <a:t>0-&gt;4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91542">
                <a:tc>
                  <a:txBody>
                    <a:bodyPr/>
                    <a:lstStyle/>
                    <a:p>
                      <a:pPr marR="24130" algn="ctr">
                        <a:lnSpc>
                          <a:spcPts val="1970"/>
                        </a:lnSpc>
                      </a:pPr>
                      <a:r>
                        <a:rPr sz="1200" spc="5" dirty="0">
                          <a:solidFill>
                            <a:srgbClr val="231F20"/>
                          </a:solidFill>
                          <a:latin typeface="DejaVu Sans Mono"/>
                          <a:cs typeface="DejaVu Sans Mono"/>
                        </a:rPr>
                        <a:t>0-&gt;2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91542">
                <a:tc>
                  <a:txBody>
                    <a:bodyPr/>
                    <a:lstStyle/>
                    <a:p>
                      <a:pPr marR="24130" algn="ctr">
                        <a:lnSpc>
                          <a:spcPts val="1970"/>
                        </a:lnSpc>
                      </a:pPr>
                      <a:r>
                        <a:rPr sz="1200" spc="5" dirty="0">
                          <a:solidFill>
                            <a:srgbClr val="231F20"/>
                          </a:solidFill>
                          <a:latin typeface="DejaVu Sans Mono"/>
                          <a:cs typeface="DejaVu Sans Mono"/>
                        </a:rPr>
                        <a:t>7-&gt;3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91542">
                <a:tc>
                  <a:txBody>
                    <a:bodyPr/>
                    <a:lstStyle/>
                    <a:p>
                      <a:pPr marR="24130" algn="ctr">
                        <a:lnSpc>
                          <a:spcPts val="1970"/>
                        </a:lnSpc>
                      </a:pPr>
                      <a:r>
                        <a:rPr sz="1200" spc="5" dirty="0">
                          <a:solidFill>
                            <a:srgbClr val="231F20"/>
                          </a:solidFill>
                          <a:latin typeface="DejaVu Sans Mono"/>
                          <a:cs typeface="DejaVu Sans Mono"/>
                        </a:rPr>
                        <a:t>1-&gt;3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91542">
                <a:tc>
                  <a:txBody>
                    <a:bodyPr/>
                    <a:lstStyle/>
                    <a:p>
                      <a:pPr marR="24130" algn="ctr">
                        <a:lnSpc>
                          <a:spcPts val="1970"/>
                        </a:lnSpc>
                      </a:pPr>
                      <a:r>
                        <a:rPr sz="1200" spc="5" dirty="0">
                          <a:solidFill>
                            <a:srgbClr val="231F20"/>
                          </a:solidFill>
                          <a:latin typeface="DejaVu Sans Mono"/>
                          <a:cs typeface="DejaVu Sans Mono"/>
                        </a:rPr>
                        <a:t>2-&gt;7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0.34</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91542">
                <a:tc>
                  <a:txBody>
                    <a:bodyPr/>
                    <a:lstStyle/>
                    <a:p>
                      <a:pPr marR="24130" algn="ctr">
                        <a:lnSpc>
                          <a:spcPts val="1970"/>
                        </a:lnSpc>
                      </a:pPr>
                      <a:r>
                        <a:rPr sz="1200" spc="5" dirty="0">
                          <a:solidFill>
                            <a:srgbClr val="231F20"/>
                          </a:solidFill>
                          <a:latin typeface="DejaVu Sans Mono"/>
                          <a:cs typeface="DejaVu Sans Mono"/>
                        </a:rPr>
                        <a:t>6-&gt;2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0.40</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91542">
                <a:tc>
                  <a:txBody>
                    <a:bodyPr/>
                    <a:lstStyle/>
                    <a:p>
                      <a:pPr marR="24130" algn="ctr">
                        <a:lnSpc>
                          <a:spcPts val="1970"/>
                        </a:lnSpc>
                      </a:pPr>
                      <a:r>
                        <a:rPr sz="1200" spc="5" dirty="0">
                          <a:solidFill>
                            <a:srgbClr val="231F20"/>
                          </a:solidFill>
                          <a:latin typeface="DejaVu Sans Mono"/>
                          <a:cs typeface="DejaVu Sans Mono"/>
                        </a:rPr>
                        <a:t>3-&gt;6</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191542">
                <a:tc>
                  <a:txBody>
                    <a:bodyPr/>
                    <a:lstStyle/>
                    <a:p>
                      <a:pPr marR="24130" algn="ctr">
                        <a:lnSpc>
                          <a:spcPts val="1970"/>
                        </a:lnSpc>
                      </a:pPr>
                      <a:r>
                        <a:rPr sz="1200" spc="5" dirty="0">
                          <a:solidFill>
                            <a:srgbClr val="231F20"/>
                          </a:solidFill>
                          <a:latin typeface="DejaVu Sans Mono"/>
                          <a:cs typeface="DejaVu Sans Mono"/>
                        </a:rPr>
                        <a:t>6-&gt;0</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183505">
                <a:tc>
                  <a:txBody>
                    <a:bodyPr/>
                    <a:lstStyle/>
                    <a:p>
                      <a:pPr marR="24130" algn="ctr">
                        <a:lnSpc>
                          <a:spcPts val="1955"/>
                        </a:lnSpc>
                      </a:pPr>
                      <a:r>
                        <a:rPr sz="1200" spc="5" dirty="0">
                          <a:solidFill>
                            <a:srgbClr val="231F20"/>
                          </a:solidFill>
                          <a:latin typeface="DejaVu Sans Mono"/>
                          <a:cs typeface="DejaVu Sans Mono"/>
                        </a:rPr>
                        <a:t>6-&gt;4</a:t>
                      </a:r>
                      <a:endParaRPr sz="1200">
                        <a:latin typeface="DejaVu Sans Mono"/>
                        <a:cs typeface="DejaVu Sans Mono"/>
                      </a:endParaRPr>
                    </a:p>
                  </a:txBody>
                  <a:tcPr marL="0" marR="0" marT="0" marB="0">
                    <a:solidFill>
                      <a:srgbClr val="F2F2F2"/>
                    </a:solidFill>
                  </a:tcPr>
                </a:tc>
                <a:tc>
                  <a:txBody>
                    <a:bodyPr/>
                    <a:lstStyle/>
                    <a:p>
                      <a:pPr marR="24130" algn="r">
                        <a:lnSpc>
                          <a:spcPts val="1955"/>
                        </a:lnSpc>
                      </a:pPr>
                      <a:r>
                        <a:rPr sz="1200" dirty="0">
                          <a:solidFill>
                            <a:srgbClr val="231F20"/>
                          </a:solidFill>
                          <a:latin typeface="DejaVu Sans Mono"/>
                          <a:cs typeface="DejaVu Sans Mono"/>
                        </a:rPr>
                        <a:t>0.93</a:t>
                      </a:r>
                      <a:endParaRPr sz="12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sp>
        <p:nvSpPr>
          <p:cNvPr id="123" name="object 5">
            <a:extLst>
              <a:ext uri="{FF2B5EF4-FFF2-40B4-BE49-F238E27FC236}">
                <a16:creationId xmlns:a16="http://schemas.microsoft.com/office/drawing/2014/main" id="{DC6E49F9-3107-FB46-8F94-E0E54F7796CD}"/>
              </a:ext>
            </a:extLst>
          </p:cNvPr>
          <p:cNvSpPr/>
          <p:nvPr/>
        </p:nvSpPr>
        <p:spPr>
          <a:xfrm>
            <a:off x="5204308" y="4764215"/>
            <a:ext cx="300930" cy="100905"/>
          </a:xfrm>
          <a:custGeom>
            <a:avLst/>
            <a:gdLst/>
            <a:ahLst/>
            <a:cxnLst/>
            <a:rect l="l" t="t" r="r" b="b"/>
            <a:pathLst>
              <a:path w="427989" h="143510">
                <a:moveTo>
                  <a:pt x="0" y="0"/>
                </a:moveTo>
                <a:lnTo>
                  <a:pt x="427626" y="143083"/>
                </a:lnTo>
              </a:path>
            </a:pathLst>
          </a:custGeom>
          <a:ln w="30260">
            <a:solidFill>
              <a:srgbClr val="BCBEC0"/>
            </a:solidFill>
          </a:ln>
        </p:spPr>
        <p:txBody>
          <a:bodyPr wrap="square" lIns="0" tIns="0" rIns="0" bIns="0" rtlCol="0"/>
          <a:lstStyle/>
          <a:p>
            <a:endParaRPr sz="1266"/>
          </a:p>
        </p:txBody>
      </p:sp>
      <p:sp>
        <p:nvSpPr>
          <p:cNvPr id="124" name="object 6">
            <a:extLst>
              <a:ext uri="{FF2B5EF4-FFF2-40B4-BE49-F238E27FC236}">
                <a16:creationId xmlns:a16="http://schemas.microsoft.com/office/drawing/2014/main" id="{9C5EA027-E3EA-5148-835B-3528C605B58C}"/>
              </a:ext>
            </a:extLst>
          </p:cNvPr>
          <p:cNvSpPr/>
          <p:nvPr/>
        </p:nvSpPr>
        <p:spPr>
          <a:xfrm>
            <a:off x="5460402" y="4817230"/>
            <a:ext cx="134570" cy="77679"/>
          </a:xfrm>
          <a:prstGeom prst="rect">
            <a:avLst/>
          </a:prstGeom>
          <a:blipFill>
            <a:blip r:embed="rId2" cstate="print"/>
            <a:stretch>
              <a:fillRect/>
            </a:stretch>
          </a:blipFill>
        </p:spPr>
        <p:txBody>
          <a:bodyPr wrap="square" lIns="0" tIns="0" rIns="0" bIns="0" rtlCol="0"/>
          <a:lstStyle/>
          <a:p>
            <a:endParaRPr sz="1266"/>
          </a:p>
        </p:txBody>
      </p:sp>
      <p:sp>
        <p:nvSpPr>
          <p:cNvPr id="125" name="object 7">
            <a:extLst>
              <a:ext uri="{FF2B5EF4-FFF2-40B4-BE49-F238E27FC236}">
                <a16:creationId xmlns:a16="http://schemas.microsoft.com/office/drawing/2014/main" id="{A48C7AE8-F63A-B141-AF3B-C0C95326196D}"/>
              </a:ext>
            </a:extLst>
          </p:cNvPr>
          <p:cNvSpPr/>
          <p:nvPr/>
        </p:nvSpPr>
        <p:spPr>
          <a:xfrm>
            <a:off x="5114297" y="4734104"/>
            <a:ext cx="134579" cy="77688"/>
          </a:xfrm>
          <a:prstGeom prst="rect">
            <a:avLst/>
          </a:prstGeom>
          <a:blipFill>
            <a:blip r:embed="rId3" cstate="print"/>
            <a:stretch>
              <a:fillRect/>
            </a:stretch>
          </a:blipFill>
        </p:spPr>
        <p:txBody>
          <a:bodyPr wrap="square" lIns="0" tIns="0" rIns="0" bIns="0" rtlCol="0"/>
          <a:lstStyle/>
          <a:p>
            <a:endParaRPr sz="1266"/>
          </a:p>
        </p:txBody>
      </p:sp>
      <p:sp>
        <p:nvSpPr>
          <p:cNvPr id="126" name="object 8">
            <a:extLst>
              <a:ext uri="{FF2B5EF4-FFF2-40B4-BE49-F238E27FC236}">
                <a16:creationId xmlns:a16="http://schemas.microsoft.com/office/drawing/2014/main" id="{6C997644-4BF5-CC41-A9B5-C515BAB17166}"/>
              </a:ext>
            </a:extLst>
          </p:cNvPr>
          <p:cNvSpPr/>
          <p:nvPr/>
        </p:nvSpPr>
        <p:spPr>
          <a:xfrm>
            <a:off x="5445240" y="4757125"/>
            <a:ext cx="300930" cy="100905"/>
          </a:xfrm>
          <a:custGeom>
            <a:avLst/>
            <a:gdLst/>
            <a:ahLst/>
            <a:cxnLst/>
            <a:rect l="l" t="t" r="r" b="b"/>
            <a:pathLst>
              <a:path w="427990" h="143510">
                <a:moveTo>
                  <a:pt x="0" y="0"/>
                </a:moveTo>
                <a:lnTo>
                  <a:pt x="427626" y="143083"/>
                </a:lnTo>
              </a:path>
            </a:pathLst>
          </a:custGeom>
          <a:ln w="30260">
            <a:solidFill>
              <a:srgbClr val="BF311A"/>
            </a:solidFill>
          </a:ln>
        </p:spPr>
        <p:txBody>
          <a:bodyPr wrap="square" lIns="0" tIns="0" rIns="0" bIns="0" rtlCol="0"/>
          <a:lstStyle/>
          <a:p>
            <a:endParaRPr sz="1266"/>
          </a:p>
        </p:txBody>
      </p:sp>
      <p:sp>
        <p:nvSpPr>
          <p:cNvPr id="127" name="object 9">
            <a:extLst>
              <a:ext uri="{FF2B5EF4-FFF2-40B4-BE49-F238E27FC236}">
                <a16:creationId xmlns:a16="http://schemas.microsoft.com/office/drawing/2014/main" id="{D54B83F8-3263-8A42-8382-AD28F524E257}"/>
              </a:ext>
            </a:extLst>
          </p:cNvPr>
          <p:cNvSpPr/>
          <p:nvPr/>
        </p:nvSpPr>
        <p:spPr>
          <a:xfrm>
            <a:off x="5701335" y="4810140"/>
            <a:ext cx="134579" cy="77688"/>
          </a:xfrm>
          <a:prstGeom prst="rect">
            <a:avLst/>
          </a:prstGeom>
          <a:blipFill>
            <a:blip r:embed="rId4" cstate="print"/>
            <a:stretch>
              <a:fillRect/>
            </a:stretch>
          </a:blipFill>
        </p:spPr>
        <p:txBody>
          <a:bodyPr wrap="square" lIns="0" tIns="0" rIns="0" bIns="0" rtlCol="0"/>
          <a:lstStyle/>
          <a:p>
            <a:endParaRPr sz="1266"/>
          </a:p>
        </p:txBody>
      </p:sp>
      <p:sp>
        <p:nvSpPr>
          <p:cNvPr id="128" name="object 10">
            <a:extLst>
              <a:ext uri="{FF2B5EF4-FFF2-40B4-BE49-F238E27FC236}">
                <a16:creationId xmlns:a16="http://schemas.microsoft.com/office/drawing/2014/main" id="{141AE427-3D0F-484A-B510-3C83DDF9DEF2}"/>
              </a:ext>
            </a:extLst>
          </p:cNvPr>
          <p:cNvSpPr/>
          <p:nvPr/>
        </p:nvSpPr>
        <p:spPr>
          <a:xfrm>
            <a:off x="5355237" y="4727023"/>
            <a:ext cx="134570" cy="77688"/>
          </a:xfrm>
          <a:prstGeom prst="rect">
            <a:avLst/>
          </a:prstGeom>
          <a:blipFill>
            <a:blip r:embed="rId5" cstate="print"/>
            <a:stretch>
              <a:fillRect/>
            </a:stretch>
          </a:blipFill>
        </p:spPr>
        <p:txBody>
          <a:bodyPr wrap="square" lIns="0" tIns="0" rIns="0" bIns="0" rtlCol="0"/>
          <a:lstStyle/>
          <a:p>
            <a:endParaRPr sz="1266"/>
          </a:p>
        </p:txBody>
      </p:sp>
      <p:sp>
        <p:nvSpPr>
          <p:cNvPr id="129" name="object 11">
            <a:extLst>
              <a:ext uri="{FF2B5EF4-FFF2-40B4-BE49-F238E27FC236}">
                <a16:creationId xmlns:a16="http://schemas.microsoft.com/office/drawing/2014/main" id="{B886E662-1026-7142-B78B-3BA27DB55D55}"/>
              </a:ext>
            </a:extLst>
          </p:cNvPr>
          <p:cNvSpPr/>
          <p:nvPr/>
        </p:nvSpPr>
        <p:spPr>
          <a:xfrm>
            <a:off x="5455341" y="5407867"/>
            <a:ext cx="1600200" cy="6697"/>
          </a:xfrm>
          <a:custGeom>
            <a:avLst/>
            <a:gdLst/>
            <a:ahLst/>
            <a:cxnLst/>
            <a:rect l="l" t="t" r="r" b="b"/>
            <a:pathLst>
              <a:path w="2275840" h="9525">
                <a:moveTo>
                  <a:pt x="2275735" y="0"/>
                </a:moveTo>
                <a:lnTo>
                  <a:pt x="0" y="9472"/>
                </a:lnTo>
              </a:path>
            </a:pathLst>
          </a:custGeom>
          <a:ln w="30262">
            <a:solidFill>
              <a:srgbClr val="BCBEC0"/>
            </a:solidFill>
          </a:ln>
        </p:spPr>
        <p:txBody>
          <a:bodyPr wrap="square" lIns="0" tIns="0" rIns="0" bIns="0" rtlCol="0"/>
          <a:lstStyle/>
          <a:p>
            <a:endParaRPr sz="1266"/>
          </a:p>
        </p:txBody>
      </p:sp>
      <p:sp>
        <p:nvSpPr>
          <p:cNvPr id="130" name="object 12">
            <a:extLst>
              <a:ext uri="{FF2B5EF4-FFF2-40B4-BE49-F238E27FC236}">
                <a16:creationId xmlns:a16="http://schemas.microsoft.com/office/drawing/2014/main" id="{CE635EAA-9B18-9146-B01D-108230EA7A33}"/>
              </a:ext>
            </a:extLst>
          </p:cNvPr>
          <p:cNvSpPr/>
          <p:nvPr/>
        </p:nvSpPr>
        <p:spPr>
          <a:xfrm>
            <a:off x="5085291" y="4406542"/>
            <a:ext cx="2099804" cy="1131056"/>
          </a:xfrm>
          <a:prstGeom prst="rect">
            <a:avLst/>
          </a:prstGeom>
          <a:blipFill>
            <a:blip r:embed="rId6" cstate="print"/>
            <a:stretch>
              <a:fillRect/>
            </a:stretch>
          </a:blipFill>
        </p:spPr>
        <p:txBody>
          <a:bodyPr wrap="square" lIns="0" tIns="0" rIns="0" bIns="0" rtlCol="0"/>
          <a:lstStyle/>
          <a:p>
            <a:endParaRPr sz="1266"/>
          </a:p>
        </p:txBody>
      </p:sp>
      <p:sp>
        <p:nvSpPr>
          <p:cNvPr id="131" name="object 13">
            <a:extLst>
              <a:ext uri="{FF2B5EF4-FFF2-40B4-BE49-F238E27FC236}">
                <a16:creationId xmlns:a16="http://schemas.microsoft.com/office/drawing/2014/main" id="{7EC3717C-1FE3-104B-AA66-324933E7EF59}"/>
              </a:ext>
            </a:extLst>
          </p:cNvPr>
          <p:cNvSpPr txBox="1"/>
          <p:nvPr/>
        </p:nvSpPr>
        <p:spPr>
          <a:xfrm>
            <a:off x="4598634" y="5711735"/>
            <a:ext cx="3073118" cy="956446"/>
          </a:xfrm>
          <a:prstGeom prst="rect">
            <a:avLst/>
          </a:prstGeom>
        </p:spPr>
        <p:txBody>
          <a:bodyPr vert="horz" wrap="square" lIns="0" tIns="49560" rIns="0" bIns="0" rtlCol="0">
            <a:spAutoFit/>
          </a:bodyPr>
          <a:lstStyle/>
          <a:p>
            <a:pPr marL="10268">
              <a:spcBef>
                <a:spcPts val="390"/>
              </a:spcBef>
            </a:pPr>
            <a:r>
              <a:rPr sz="1160" b="1" dirty="0">
                <a:solidFill>
                  <a:srgbClr val="BF311A"/>
                </a:solidFill>
                <a:latin typeface="Trebuchet MS"/>
              </a:rPr>
              <a:t>negative cycle (-0.66 + 0.37 + 0.28)</a:t>
            </a:r>
          </a:p>
          <a:p>
            <a:pPr marL="8929">
              <a:spcBef>
                <a:spcPts val="327"/>
              </a:spcBef>
            </a:pPr>
            <a:r>
              <a:rPr sz="1160" spc="4" dirty="0">
                <a:solidFill>
                  <a:srgbClr val="231F20"/>
                </a:solidFill>
                <a:latin typeface="DejaVu Sans Mono"/>
                <a:cs typeface="DejaVu Sans Mono"/>
              </a:rPr>
              <a:t>5-&gt;4-&gt;7-&gt;5</a:t>
            </a:r>
            <a:endParaRPr sz="1336" dirty="0">
              <a:latin typeface="Times New Roman"/>
              <a:cs typeface="Times New Roman"/>
            </a:endParaRPr>
          </a:p>
          <a:p>
            <a:pPr marL="40629">
              <a:spcBef>
                <a:spcPts val="925"/>
              </a:spcBef>
            </a:pPr>
            <a:r>
              <a:rPr sz="1160" b="1" dirty="0">
                <a:solidFill>
                  <a:srgbClr val="BF311A"/>
                </a:solidFill>
                <a:latin typeface="Trebuchet MS"/>
              </a:rPr>
              <a:t>shortest path from 0 to 6</a:t>
            </a:r>
          </a:p>
          <a:p>
            <a:pPr marL="39289">
              <a:spcBef>
                <a:spcPts val="326"/>
              </a:spcBef>
            </a:pPr>
            <a:r>
              <a:rPr sz="1160" spc="4" dirty="0">
                <a:solidFill>
                  <a:srgbClr val="231F20"/>
                </a:solidFill>
                <a:latin typeface="DejaVu Sans Mono"/>
                <a:cs typeface="DejaVu Sans Mono"/>
              </a:rPr>
              <a:t>0-&gt;4-&gt;7-&gt;5-&gt;4-&gt;7-&gt;5...-&gt;1-&gt;3-&gt;6</a:t>
            </a:r>
            <a:endParaRPr sz="1160" dirty="0">
              <a:latin typeface="DejaVu Sans Mono"/>
              <a:cs typeface="DejaVu Sans Mono"/>
            </a:endParaRPr>
          </a:p>
        </p:txBody>
      </p:sp>
      <p:sp>
        <p:nvSpPr>
          <p:cNvPr id="9" name="TextBox 8">
            <a:extLst>
              <a:ext uri="{FF2B5EF4-FFF2-40B4-BE49-F238E27FC236}">
                <a16:creationId xmlns:a16="http://schemas.microsoft.com/office/drawing/2014/main" id="{06A8ACF4-62CD-4D25-F3BE-A8AEFB610077}"/>
              </a:ext>
            </a:extLst>
          </p:cNvPr>
          <p:cNvSpPr txBox="1"/>
          <p:nvPr/>
        </p:nvSpPr>
        <p:spPr>
          <a:xfrm>
            <a:off x="56928" y="6247502"/>
            <a:ext cx="4541977" cy="523220"/>
          </a:xfrm>
          <a:prstGeom prst="rect">
            <a:avLst/>
          </a:prstGeom>
          <a:solidFill>
            <a:schemeClr val="bg1">
              <a:lumMod val="95000"/>
            </a:schemeClr>
          </a:solidFill>
          <a:ln w="6350"/>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latin typeface="Times New Roman"/>
                <a:cs typeface="Times New Roman"/>
              </a:rPr>
              <a:t>Shortest Path Algorithms Explained (Dijkstra's &amp; Bellman-Ford </a:t>
            </a:r>
            <a:r>
              <a:rPr lang="en-GB" sz="1400" dirty="0">
                <a:latin typeface="Times New Roman"/>
                <a:cs typeface="Times New Roman"/>
                <a:hlinkClick r:id="rId7"/>
              </a:rPr>
              <a:t>https://www.youtube.com/watch?v=AE5I0xACpZs</a:t>
            </a:r>
            <a:r>
              <a:rPr lang="en-GB" sz="1400" dirty="0">
                <a:latin typeface="Times New Roman"/>
                <a:cs typeface="Times New Roman"/>
              </a:rPr>
              <a:t> </a:t>
            </a:r>
            <a:endParaRPr lang="en-SE" sz="1400" dirty="0">
              <a:latin typeface="Times New Roman"/>
              <a:cs typeface="Times New Roman"/>
            </a:endParaRPr>
          </a:p>
        </p:txBody>
      </p:sp>
    </p:spTree>
    <p:extLst>
      <p:ext uri="{BB962C8B-B14F-4D97-AF65-F5344CB8AC3E}">
        <p14:creationId xmlns:p14="http://schemas.microsoft.com/office/powerpoint/2010/main" val="1889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par>
                                <p:cTn id="13" presetID="9"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dissolve">
                                      <p:cBhvr>
                                        <p:cTn id="15" dur="500"/>
                                        <p:tgtEl>
                                          <p:spTgt spid="7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dissolve">
                                      <p:cBhvr>
                                        <p:cTn id="18" dur="500"/>
                                        <p:tgtEl>
                                          <p:spTgt spid="7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dissolve">
                                      <p:cBhvr>
                                        <p:cTn id="21" dur="500"/>
                                        <p:tgtEl>
                                          <p:spTgt spid="7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dissolve">
                                      <p:cBhvr>
                                        <p:cTn id="24" dur="500"/>
                                        <p:tgtEl>
                                          <p:spTgt spid="8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dissolve">
                                      <p:cBhvr>
                                        <p:cTn id="30" dur="500"/>
                                        <p:tgtEl>
                                          <p:spTgt spid="83"/>
                                        </p:tgtEl>
                                      </p:cBhvr>
                                    </p:animEffect>
                                  </p:childTnLst>
                                </p:cTn>
                              </p:par>
                              <p:par>
                                <p:cTn id="31" presetID="9"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dissolve">
                                      <p:cBhvr>
                                        <p:cTn id="33" dur="500"/>
                                        <p:tgtEl>
                                          <p:spTgt spid="85"/>
                                        </p:tgtEl>
                                      </p:cBhvr>
                                    </p:animEffect>
                                  </p:childTnLst>
                                </p:cTn>
                              </p:par>
                              <p:par>
                                <p:cTn id="34" presetID="9"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dissolve">
                                      <p:cBhvr>
                                        <p:cTn id="36" dur="500"/>
                                        <p:tgtEl>
                                          <p:spTgt spid="88"/>
                                        </p:tgtEl>
                                      </p:cBhvr>
                                    </p:animEffect>
                                  </p:childTnLst>
                                </p:cTn>
                              </p:par>
                              <p:par>
                                <p:cTn id="37" presetID="9"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dissolve">
                                      <p:cBhvr>
                                        <p:cTn id="39" dur="500"/>
                                        <p:tgtEl>
                                          <p:spTgt spid="9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dissolve">
                                      <p:cBhvr>
                                        <p:cTn id="42" dur="500"/>
                                        <p:tgtEl>
                                          <p:spTgt spid="9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dissolve">
                                      <p:cBhvr>
                                        <p:cTn id="45" dur="500"/>
                                        <p:tgtEl>
                                          <p:spTgt spid="9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dissolve">
                                      <p:cBhvr>
                                        <p:cTn id="48" dur="50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dissolv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dissolve">
                                      <p:cBhvr>
                                        <p:cTn id="61" dur="500"/>
                                        <p:tgtEl>
                                          <p:spTgt spid="9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dissolve">
                                      <p:cBhvr>
                                        <p:cTn id="64" dur="500"/>
                                        <p:tgtEl>
                                          <p:spTgt spid="9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dissolve">
                                      <p:cBhvr>
                                        <p:cTn id="67" dur="500"/>
                                        <p:tgtEl>
                                          <p:spTgt spid="9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dissolve">
                                      <p:cBhvr>
                                        <p:cTn id="70" dur="500"/>
                                        <p:tgtEl>
                                          <p:spTgt spid="10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dissolve">
                                      <p:cBhvr>
                                        <p:cTn id="73" dur="500"/>
                                        <p:tgtEl>
                                          <p:spTgt spid="10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dissolve">
                                      <p:cBhvr>
                                        <p:cTn id="76" dur="500"/>
                                        <p:tgtEl>
                                          <p:spTgt spid="102"/>
                                        </p:tgtEl>
                                      </p:cBhvr>
                                    </p:animEffect>
                                  </p:childTnLst>
                                </p:cTn>
                              </p:par>
                              <p:par>
                                <p:cTn id="77" presetID="9" presetClass="entr" presetSubtype="0" fill="hold" nodeType="with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dissolve">
                                      <p:cBhvr>
                                        <p:cTn id="79" dur="500"/>
                                        <p:tgtEl>
                                          <p:spTgt spid="103"/>
                                        </p:tgtEl>
                                      </p:cBhvr>
                                    </p:animEffect>
                                  </p:childTnLst>
                                </p:cTn>
                              </p:par>
                              <p:par>
                                <p:cTn id="80" presetID="9"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dissolve">
                                      <p:cBhvr>
                                        <p:cTn id="82" dur="500"/>
                                        <p:tgtEl>
                                          <p:spTgt spid="104"/>
                                        </p:tgtEl>
                                      </p:cBhvr>
                                    </p:animEffect>
                                  </p:childTnLst>
                                </p:cTn>
                              </p:par>
                              <p:par>
                                <p:cTn id="83" presetID="9"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dissolve">
                                      <p:cBhvr>
                                        <p:cTn id="85" dur="500"/>
                                        <p:tgtEl>
                                          <p:spTgt spid="10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dissolve">
                                      <p:cBhvr>
                                        <p:cTn id="88" dur="500"/>
                                        <p:tgtEl>
                                          <p:spTgt spid="106"/>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dissolve">
                                      <p:cBhvr>
                                        <p:cTn id="91" dur="500"/>
                                        <p:tgtEl>
                                          <p:spTgt spid="10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dissolv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nodeType="clickEffect">
                                  <p:stCondLst>
                                    <p:cond delay="0"/>
                                  </p:stCondLst>
                                  <p:childTnLst>
                                    <p:set>
                                      <p:cBhvr>
                                        <p:cTn id="103" dur="1" fill="hold">
                                          <p:stCondLst>
                                            <p:cond delay="0"/>
                                          </p:stCondLst>
                                        </p:cTn>
                                        <p:tgtEl>
                                          <p:spTgt spid="110">
                                            <p:txEl>
                                              <p:pRg st="0" end="0"/>
                                            </p:txEl>
                                          </p:spTgt>
                                        </p:tgtEl>
                                        <p:attrNameLst>
                                          <p:attrName>style.visibility</p:attrName>
                                        </p:attrNameLst>
                                      </p:cBhvr>
                                      <p:to>
                                        <p:strVal val="visible"/>
                                      </p:to>
                                    </p:set>
                                    <p:animEffect transition="in" filter="dissolve">
                                      <p:cBhvr>
                                        <p:cTn id="104" dur="500"/>
                                        <p:tgtEl>
                                          <p:spTgt spid="11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10">
                                            <p:txEl>
                                              <p:pRg st="1" end="1"/>
                                            </p:txEl>
                                          </p:spTgt>
                                        </p:tgtEl>
                                        <p:attrNameLst>
                                          <p:attrName>style.visibility</p:attrName>
                                        </p:attrNameLst>
                                      </p:cBhvr>
                                      <p:to>
                                        <p:strVal val="visible"/>
                                      </p:to>
                                    </p:set>
                                    <p:animEffect transition="in" filter="dissolve">
                                      <p:cBhvr>
                                        <p:cTn id="109" dur="500"/>
                                        <p:tgtEl>
                                          <p:spTgt spid="110">
                                            <p:txEl>
                                              <p:pRg st="1" end="1"/>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dissolve">
                                      <p:cBhvr>
                                        <p:cTn id="114" dur="500"/>
                                        <p:tgtEl>
                                          <p:spTgt spid="122"/>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23"/>
                                        </p:tgtEl>
                                        <p:attrNameLst>
                                          <p:attrName>style.visibility</p:attrName>
                                        </p:attrNameLst>
                                      </p:cBhvr>
                                      <p:to>
                                        <p:strVal val="visible"/>
                                      </p:to>
                                    </p:set>
                                    <p:animEffect transition="in" filter="dissolve">
                                      <p:cBhvr>
                                        <p:cTn id="117" dur="500"/>
                                        <p:tgtEl>
                                          <p:spTgt spid="123"/>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dissolve">
                                      <p:cBhvr>
                                        <p:cTn id="120" dur="500"/>
                                        <p:tgtEl>
                                          <p:spTgt spid="124"/>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dissolve">
                                      <p:cBhvr>
                                        <p:cTn id="123" dur="500"/>
                                        <p:tgtEl>
                                          <p:spTgt spid="125"/>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126"/>
                                        </p:tgtEl>
                                        <p:attrNameLst>
                                          <p:attrName>style.visibility</p:attrName>
                                        </p:attrNameLst>
                                      </p:cBhvr>
                                      <p:to>
                                        <p:strVal val="visible"/>
                                      </p:to>
                                    </p:set>
                                    <p:animEffect transition="in" filter="dissolve">
                                      <p:cBhvr>
                                        <p:cTn id="126" dur="500"/>
                                        <p:tgtEl>
                                          <p:spTgt spid="126"/>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127"/>
                                        </p:tgtEl>
                                        <p:attrNameLst>
                                          <p:attrName>style.visibility</p:attrName>
                                        </p:attrNameLst>
                                      </p:cBhvr>
                                      <p:to>
                                        <p:strVal val="visible"/>
                                      </p:to>
                                    </p:set>
                                    <p:animEffect transition="in" filter="dissolve">
                                      <p:cBhvr>
                                        <p:cTn id="129" dur="500"/>
                                        <p:tgtEl>
                                          <p:spTgt spid="127"/>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dissolve">
                                      <p:cBhvr>
                                        <p:cTn id="132" dur="500"/>
                                        <p:tgtEl>
                                          <p:spTgt spid="128"/>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dissolve">
                                      <p:cBhvr>
                                        <p:cTn id="135" dur="500"/>
                                        <p:tgtEl>
                                          <p:spTgt spid="129"/>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dissolve">
                                      <p:cBhvr>
                                        <p:cTn id="138" dur="500"/>
                                        <p:tgtEl>
                                          <p:spTgt spid="13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131">
                                            <p:txEl>
                                              <p:pRg st="0" end="0"/>
                                            </p:txEl>
                                          </p:spTgt>
                                        </p:tgtEl>
                                        <p:attrNameLst>
                                          <p:attrName>style.visibility</p:attrName>
                                        </p:attrNameLst>
                                      </p:cBhvr>
                                      <p:to>
                                        <p:strVal val="visible"/>
                                      </p:to>
                                    </p:set>
                                    <p:animEffect transition="in" filter="dissolve">
                                      <p:cBhvr>
                                        <p:cTn id="143" dur="500"/>
                                        <p:tgtEl>
                                          <p:spTgt spid="131">
                                            <p:txEl>
                                              <p:pRg st="0" end="0"/>
                                            </p:txEl>
                                          </p:spTgt>
                                        </p:tgtEl>
                                      </p:cBhvr>
                                    </p:animEffect>
                                  </p:childTnLst>
                                </p:cTn>
                              </p:par>
                              <p:par>
                                <p:cTn id="144" presetID="9" presetClass="entr" presetSubtype="0" fill="hold" nodeType="withEffect">
                                  <p:stCondLst>
                                    <p:cond delay="0"/>
                                  </p:stCondLst>
                                  <p:childTnLst>
                                    <p:set>
                                      <p:cBhvr>
                                        <p:cTn id="145" dur="1" fill="hold">
                                          <p:stCondLst>
                                            <p:cond delay="0"/>
                                          </p:stCondLst>
                                        </p:cTn>
                                        <p:tgtEl>
                                          <p:spTgt spid="131">
                                            <p:txEl>
                                              <p:pRg st="1" end="1"/>
                                            </p:txEl>
                                          </p:spTgt>
                                        </p:tgtEl>
                                        <p:attrNameLst>
                                          <p:attrName>style.visibility</p:attrName>
                                        </p:attrNameLst>
                                      </p:cBhvr>
                                      <p:to>
                                        <p:strVal val="visible"/>
                                      </p:to>
                                    </p:set>
                                    <p:animEffect transition="in" filter="dissolve">
                                      <p:cBhvr>
                                        <p:cTn id="146" dur="500"/>
                                        <p:tgtEl>
                                          <p:spTgt spid="131">
                                            <p:txEl>
                                              <p:pRg st="1" end="1"/>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nodeType="clickEffect">
                                  <p:stCondLst>
                                    <p:cond delay="0"/>
                                  </p:stCondLst>
                                  <p:childTnLst>
                                    <p:set>
                                      <p:cBhvr>
                                        <p:cTn id="150" dur="1" fill="hold">
                                          <p:stCondLst>
                                            <p:cond delay="0"/>
                                          </p:stCondLst>
                                        </p:cTn>
                                        <p:tgtEl>
                                          <p:spTgt spid="131">
                                            <p:txEl>
                                              <p:pRg st="2" end="2"/>
                                            </p:txEl>
                                          </p:spTgt>
                                        </p:tgtEl>
                                        <p:attrNameLst>
                                          <p:attrName>style.visibility</p:attrName>
                                        </p:attrNameLst>
                                      </p:cBhvr>
                                      <p:to>
                                        <p:strVal val="visible"/>
                                      </p:to>
                                    </p:set>
                                    <p:animEffect transition="in" filter="dissolve">
                                      <p:cBhvr>
                                        <p:cTn id="151" dur="500"/>
                                        <p:tgtEl>
                                          <p:spTgt spid="131">
                                            <p:txEl>
                                              <p:pRg st="2" end="2"/>
                                            </p:txEl>
                                          </p:spTgt>
                                        </p:tgtEl>
                                      </p:cBhvr>
                                    </p:animEffect>
                                  </p:childTnLst>
                                </p:cTn>
                              </p:par>
                              <p:par>
                                <p:cTn id="152" presetID="9" presetClass="entr" presetSubtype="0" fill="hold" nodeType="withEffect">
                                  <p:stCondLst>
                                    <p:cond delay="0"/>
                                  </p:stCondLst>
                                  <p:childTnLst>
                                    <p:set>
                                      <p:cBhvr>
                                        <p:cTn id="153" dur="1" fill="hold">
                                          <p:stCondLst>
                                            <p:cond delay="0"/>
                                          </p:stCondLst>
                                        </p:cTn>
                                        <p:tgtEl>
                                          <p:spTgt spid="131">
                                            <p:txEl>
                                              <p:pRg st="3" end="3"/>
                                            </p:txEl>
                                          </p:spTgt>
                                        </p:tgtEl>
                                        <p:attrNameLst>
                                          <p:attrName>style.visibility</p:attrName>
                                        </p:attrNameLst>
                                      </p:cBhvr>
                                      <p:to>
                                        <p:strVal val="visible"/>
                                      </p:to>
                                    </p:set>
                                    <p:animEffect transition="in" filter="dissolve">
                                      <p:cBhvr>
                                        <p:cTn id="154" dur="500"/>
                                        <p:tgtEl>
                                          <p:spTgt spid="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9" grpId="0"/>
      <p:bldP spid="71" grpId="0"/>
      <p:bldP spid="74" grpId="0" animBg="1"/>
      <p:bldP spid="75" grpId="0" animBg="1"/>
      <p:bldP spid="81" grpId="0" animBg="1"/>
      <p:bldP spid="82" grpId="0" animBg="1"/>
      <p:bldP spid="83" grpId="0" animBg="1"/>
      <p:bldP spid="94" grpId="0" animBg="1"/>
      <p:bldP spid="95" grpId="0" animBg="1"/>
      <p:bldP spid="96" grpId="0" animBg="1"/>
      <p:bldP spid="98" grpId="0" animBg="1"/>
      <p:bldP spid="99" grpId="0" animBg="1"/>
      <p:bldP spid="100" grpId="0" animBg="1"/>
      <p:bldP spid="101" grpId="0" animBg="1"/>
      <p:bldP spid="102" grpId="0" animBg="1"/>
      <p:bldP spid="106" grpId="0" animBg="1"/>
      <p:bldP spid="107" grpId="0" animBg="1"/>
      <p:bldP spid="108"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3">
            <a:extLst>
              <a:ext uri="{FF2B5EF4-FFF2-40B4-BE49-F238E27FC236}">
                <a16:creationId xmlns:a16="http://schemas.microsoft.com/office/drawing/2014/main" id="{78DE0FD0-6D1F-534D-915F-579C46C8D761}"/>
              </a:ext>
            </a:extLst>
          </p:cNvPr>
          <p:cNvSpPr/>
          <p:nvPr/>
        </p:nvSpPr>
        <p:spPr>
          <a:xfrm>
            <a:off x="741993" y="4316099"/>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21" name="object 6">
            <a:extLst>
              <a:ext uri="{FF2B5EF4-FFF2-40B4-BE49-F238E27FC236}">
                <a16:creationId xmlns:a16="http://schemas.microsoft.com/office/drawing/2014/main" id="{860FC9B2-7794-AA4E-A6C7-66DD9BBAFA0C}"/>
              </a:ext>
            </a:extLst>
          </p:cNvPr>
          <p:cNvSpPr txBox="1"/>
          <p:nvPr/>
        </p:nvSpPr>
        <p:spPr>
          <a:xfrm>
            <a:off x="5793755" y="4925936"/>
            <a:ext cx="234632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a:solidFill>
                  <a:srgbClr val="8D3124"/>
                </a:solidFill>
                <a:latin typeface="Trebuchet MS"/>
              </a:rPr>
              <a:t>i (relax each edge)</a:t>
            </a:r>
          </a:p>
        </p:txBody>
      </p:sp>
      <p:sp>
        <p:nvSpPr>
          <p:cNvPr id="22" name="object 7">
            <a:extLst>
              <a:ext uri="{FF2B5EF4-FFF2-40B4-BE49-F238E27FC236}">
                <a16:creationId xmlns:a16="http://schemas.microsoft.com/office/drawing/2014/main" id="{E3FB64D3-63C9-2B41-BCDC-681BC936E7B5}"/>
              </a:ext>
            </a:extLst>
          </p:cNvPr>
          <p:cNvSpPr/>
          <p:nvPr/>
        </p:nvSpPr>
        <p:spPr>
          <a:xfrm>
            <a:off x="5210294" y="4815081"/>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3" name="object 8">
            <a:extLst>
              <a:ext uri="{FF2B5EF4-FFF2-40B4-BE49-F238E27FC236}">
                <a16:creationId xmlns:a16="http://schemas.microsoft.com/office/drawing/2014/main" id="{7E271F0A-7C88-474E-A942-BD1918719B94}"/>
              </a:ext>
            </a:extLst>
          </p:cNvPr>
          <p:cNvSpPr/>
          <p:nvPr/>
        </p:nvSpPr>
        <p:spPr>
          <a:xfrm>
            <a:off x="741993" y="1527770"/>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 name="Title 1">
            <a:extLst>
              <a:ext uri="{FF2B5EF4-FFF2-40B4-BE49-F238E27FC236}">
                <a16:creationId xmlns:a16="http://schemas.microsoft.com/office/drawing/2014/main" id="{768524BB-0076-9743-A540-43D84DE09869}"/>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a:t>
            </a:r>
            <a:endParaRPr lang="en-US" dirty="0"/>
          </a:p>
        </p:txBody>
      </p:sp>
      <p:sp>
        <p:nvSpPr>
          <p:cNvPr id="6" name="object 8">
            <a:extLst>
              <a:ext uri="{FF2B5EF4-FFF2-40B4-BE49-F238E27FC236}">
                <a16:creationId xmlns:a16="http://schemas.microsoft.com/office/drawing/2014/main" id="{C0E8880A-7B73-D849-ABB2-D83AB1C7D952}"/>
              </a:ext>
            </a:extLst>
          </p:cNvPr>
          <p:cNvSpPr/>
          <p:nvPr/>
        </p:nvSpPr>
        <p:spPr>
          <a:xfrm>
            <a:off x="830512" y="1603271"/>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7" name="object 9">
            <a:extLst>
              <a:ext uri="{FF2B5EF4-FFF2-40B4-BE49-F238E27FC236}">
                <a16:creationId xmlns:a16="http://schemas.microsoft.com/office/drawing/2014/main" id="{999FC823-25B6-B744-BBA4-614F0F645350}"/>
              </a:ext>
            </a:extLst>
          </p:cNvPr>
          <p:cNvSpPr txBox="1"/>
          <p:nvPr/>
        </p:nvSpPr>
        <p:spPr>
          <a:xfrm>
            <a:off x="1199806" y="1629113"/>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9C10AF-E7DE-B047-9E72-A3A109CE19DD}"/>
              </a:ext>
            </a:extLst>
          </p:cNvPr>
          <p:cNvCxnSpPr>
            <a:cxnSpLocks/>
          </p:cNvCxnSpPr>
          <p:nvPr/>
        </p:nvCxnSpPr>
        <p:spPr>
          <a:xfrm>
            <a:off x="913532" y="1940938"/>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16D3B7D-E7B3-C048-BBFC-52B14AA6B051}"/>
              </a:ext>
            </a:extLst>
          </p:cNvPr>
          <p:cNvCxnSpPr>
            <a:cxnSpLocks/>
          </p:cNvCxnSpPr>
          <p:nvPr/>
        </p:nvCxnSpPr>
        <p:spPr>
          <a:xfrm>
            <a:off x="913532" y="357609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A844CE2-60B1-E94C-B631-CC293E499589}"/>
              </a:ext>
            </a:extLst>
          </p:cNvPr>
          <p:cNvSpPr/>
          <p:nvPr/>
        </p:nvSpPr>
        <p:spPr>
          <a:xfrm>
            <a:off x="814354" y="4443859"/>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25" name="Straight Arrow Connector 24">
            <a:extLst>
              <a:ext uri="{FF2B5EF4-FFF2-40B4-BE49-F238E27FC236}">
                <a16:creationId xmlns:a16="http://schemas.microsoft.com/office/drawing/2014/main" id="{8CE18AF2-CA8E-8847-93E5-17255F7B6310}"/>
              </a:ext>
            </a:extLst>
          </p:cNvPr>
          <p:cNvCxnSpPr>
            <a:cxnSpLocks/>
          </p:cNvCxnSpPr>
          <p:nvPr/>
        </p:nvCxnSpPr>
        <p:spPr>
          <a:xfrm flipH="1">
            <a:off x="5338437" y="5068945"/>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6C1E0DF3-3756-DACA-D2A6-04A0296E562A}"/>
              </a:ext>
            </a:extLst>
          </p:cNvPr>
          <p:cNvSpPr txBox="1"/>
          <p:nvPr/>
        </p:nvSpPr>
        <p:spPr>
          <a:xfrm>
            <a:off x="2625053" y="6125155"/>
            <a:ext cx="4568077" cy="584775"/>
          </a:xfrm>
          <a:prstGeom prst="rect">
            <a:avLst/>
          </a:prstGeom>
          <a:solidFill>
            <a:schemeClr val="bg1">
              <a:lumMod val="95000"/>
            </a:schemeClr>
          </a:solidFill>
          <a:ln w="6350"/>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latin typeface="Times New Roman"/>
                <a:cs typeface="Times New Roman"/>
              </a:rPr>
              <a:t>Bellman-Ford in 5 minutes — Step by step example</a:t>
            </a:r>
          </a:p>
          <a:p>
            <a:r>
              <a:rPr lang="en-GB" sz="1600" dirty="0">
                <a:latin typeface="Times New Roman"/>
                <a:cs typeface="Times New Roman"/>
                <a:hlinkClick r:id="rId2"/>
              </a:rPr>
              <a:t>https://www.youtube.com/watch?v=obWXjtg0L64</a:t>
            </a:r>
            <a:r>
              <a:rPr lang="en-GB" sz="1600" dirty="0">
                <a:latin typeface="Times New Roman"/>
                <a:cs typeface="Times New Roman"/>
              </a:rPr>
              <a:t> </a:t>
            </a:r>
          </a:p>
        </p:txBody>
      </p:sp>
      <p:sp>
        <p:nvSpPr>
          <p:cNvPr id="5" name="TextBox 4">
            <a:extLst>
              <a:ext uri="{FF2B5EF4-FFF2-40B4-BE49-F238E27FC236}">
                <a16:creationId xmlns:a16="http://schemas.microsoft.com/office/drawing/2014/main" id="{692DB770-167E-8154-A620-E100471041DC}"/>
              </a:ext>
            </a:extLst>
          </p:cNvPr>
          <p:cNvSpPr txBox="1"/>
          <p:nvPr/>
        </p:nvSpPr>
        <p:spPr>
          <a:xfrm>
            <a:off x="4857878" y="1061465"/>
            <a:ext cx="4218078" cy="3785652"/>
          </a:xfrm>
          <a:prstGeom prst="rect">
            <a:avLst/>
          </a:prstGeom>
          <a:noFill/>
        </p:spPr>
        <p:txBody>
          <a:bodyPr wrap="square">
            <a:spAutoFit/>
          </a:bodyPr>
          <a:lstStyle/>
          <a:p>
            <a:r>
              <a:rPr lang="en-GB" sz="1600" b="0" i="0" dirty="0">
                <a:solidFill>
                  <a:srgbClr val="273239"/>
                </a:solidFill>
                <a:effectLst/>
                <a:latin typeface="Nunito" pitchFamily="2" charset="0"/>
              </a:rPr>
              <a:t>relaxing edges </a:t>
            </a:r>
            <a:r>
              <a:rPr lang="en-GB" sz="1600" b="1" dirty="0">
                <a:solidFill>
                  <a:srgbClr val="273239"/>
                </a:solidFill>
                <a:latin typeface="Nunito" pitchFamily="2" charset="0"/>
              </a:rPr>
              <a:t>V</a:t>
            </a:r>
            <a:r>
              <a:rPr lang="en-GB" sz="1600" b="1" i="0" dirty="0">
                <a:solidFill>
                  <a:srgbClr val="273239"/>
                </a:solidFill>
                <a:effectLst/>
                <a:latin typeface="Nunito" pitchFamily="2" charset="0"/>
              </a:rPr>
              <a:t>-1 </a:t>
            </a:r>
            <a:r>
              <a:rPr lang="en-GB" sz="1600" b="0" i="0" dirty="0">
                <a:solidFill>
                  <a:srgbClr val="273239"/>
                </a:solidFill>
                <a:effectLst/>
                <a:latin typeface="Nunito" pitchFamily="2" charset="0"/>
              </a:rPr>
              <a:t>times in the Bellman-Ford algorithm guarantees that the algorithm has explored all possible paths of length up to</a:t>
            </a:r>
            <a:r>
              <a:rPr lang="en-GB" sz="1600" b="1" i="0" dirty="0">
                <a:solidFill>
                  <a:srgbClr val="273239"/>
                </a:solidFill>
                <a:effectLst/>
                <a:latin typeface="Nunito" pitchFamily="2" charset="0"/>
              </a:rPr>
              <a:t> V-1</a:t>
            </a:r>
            <a:r>
              <a:rPr lang="en-GB" sz="1600" b="0" i="0" dirty="0">
                <a:solidFill>
                  <a:srgbClr val="273239"/>
                </a:solidFill>
                <a:effectLst/>
                <a:latin typeface="Nunito" pitchFamily="2" charset="0"/>
              </a:rPr>
              <a:t>, which is the maximum possible length of a shortest path in a graph with </a:t>
            </a:r>
            <a:r>
              <a:rPr lang="en-GB" sz="1600" b="1" i="0" dirty="0">
                <a:solidFill>
                  <a:srgbClr val="273239"/>
                </a:solidFill>
                <a:effectLst/>
                <a:latin typeface="Nunito" pitchFamily="2" charset="0"/>
              </a:rPr>
              <a:t>V </a:t>
            </a:r>
            <a:r>
              <a:rPr lang="en-GB" sz="16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a:p>
            <a:r>
              <a:rPr lang="en-GB" sz="1600" dirty="0"/>
              <a:t>Time complexity for connected graph: Best Case: O(E), when distance array after 1st and 2nd relaxation are same , we can simply stop further processing</a:t>
            </a:r>
          </a:p>
          <a:p>
            <a:r>
              <a:rPr lang="en-GB" sz="1600" dirty="0"/>
              <a:t>Average Case: O(V*E)</a:t>
            </a:r>
          </a:p>
          <a:p>
            <a:r>
              <a:rPr lang="en-GB" sz="1600" dirty="0"/>
              <a:t>Worst Case: O(V*E)</a:t>
            </a:r>
            <a:endParaRPr lang="en-SE" sz="1600" dirty="0"/>
          </a:p>
        </p:txBody>
      </p:sp>
    </p:spTree>
    <p:extLst>
      <p:ext uri="{BB962C8B-B14F-4D97-AF65-F5344CB8AC3E}">
        <p14:creationId xmlns:p14="http://schemas.microsoft.com/office/powerpoint/2010/main" val="103701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F176-3E7F-8E78-1809-0CD3F67ACE39}"/>
              </a:ext>
            </a:extLst>
          </p:cNvPr>
          <p:cNvSpPr>
            <a:spLocks noGrp="1"/>
          </p:cNvSpPr>
          <p:nvPr>
            <p:ph type="title"/>
          </p:nvPr>
        </p:nvSpPr>
        <p:spPr/>
        <p:txBody>
          <a:bodyPr>
            <a:normAutofit fontScale="90000"/>
          </a:bodyPr>
          <a:lstStyle/>
          <a:p>
            <a:r>
              <a:rPr lang="en-GB" dirty="0"/>
              <a:t>Algorithm to Find Negative Cycle in a Directed Weighted Graph Using Bellman-Ford</a:t>
            </a:r>
            <a:endParaRPr lang="en-SE" dirty="0"/>
          </a:p>
        </p:txBody>
      </p:sp>
      <p:sp>
        <p:nvSpPr>
          <p:cNvPr id="3" name="Content Placeholder 2">
            <a:extLst>
              <a:ext uri="{FF2B5EF4-FFF2-40B4-BE49-F238E27FC236}">
                <a16:creationId xmlns:a16="http://schemas.microsoft.com/office/drawing/2014/main" id="{B72346CE-EF8D-9F50-15BF-C5C5F19E2BD7}"/>
              </a:ext>
            </a:extLst>
          </p:cNvPr>
          <p:cNvSpPr>
            <a:spLocks noGrp="1"/>
          </p:cNvSpPr>
          <p:nvPr>
            <p:ph idx="1"/>
          </p:nvPr>
        </p:nvSpPr>
        <p:spPr/>
        <p:txBody>
          <a:bodyPr>
            <a:normAutofit fontScale="92500" lnSpcReduction="100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Tree>
    <p:extLst>
      <p:ext uri="{BB962C8B-B14F-4D97-AF65-F5344CB8AC3E}">
        <p14:creationId xmlns:p14="http://schemas.microsoft.com/office/powerpoint/2010/main" val="70672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a:bodyPr>
          <a:lstStyle/>
          <a:p>
            <a:r>
              <a:rPr lang="en-GB" dirty="0"/>
              <a:t>Bellman-Ford Example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3194057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ECB0-FC34-B489-7A94-8C40C0EA7A0A}"/>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a:t>
            </a:r>
            <a:endParaRPr lang="en-SE" dirty="0"/>
          </a:p>
        </p:txBody>
      </p:sp>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2"/>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171158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2B57A-3717-9EC5-966E-1CB84285348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1st Relaxation:</a:t>
            </a:r>
          </a:p>
          <a:p>
            <a:r>
              <a:rPr lang="en-GB" dirty="0"/>
              <a:t>Current Distance of B &gt; (Distance of A) + (Weight of A to B) i.e. Infinity &gt; 0 + 5 </a:t>
            </a:r>
          </a:p>
          <a:p>
            <a:r>
              <a:rPr lang="en-GB" dirty="0"/>
              <a:t>Therefore, </a:t>
            </a:r>
            <a:r>
              <a:rPr lang="en-GB" dirty="0" err="1"/>
              <a:t>Dist</a:t>
            </a:r>
            <a:r>
              <a:rPr lang="en-GB" dirty="0"/>
              <a:t>[B]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249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37AD9-6915-8E16-35D1-0EC61E5E00C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lnSpcReduction="10000"/>
          </a:bodyPr>
          <a:lstStyle/>
          <a:p>
            <a:r>
              <a:rPr lang="en-GB" dirty="0"/>
              <a:t>Step 3: During 2nd Relaxation:</a:t>
            </a:r>
          </a:p>
          <a:p>
            <a:r>
              <a:rPr lang="en-GB" dirty="0"/>
              <a:t>Current Distance of D &gt; (Distance of B) + (Weight of B to D) i.e. Infinity &gt; 5 + 2 </a:t>
            </a:r>
          </a:p>
          <a:p>
            <a:r>
              <a:rPr lang="en-GB" dirty="0" err="1"/>
              <a:t>Dist</a:t>
            </a:r>
            <a:r>
              <a:rPr lang="en-GB" dirty="0"/>
              <a:t>[D] = 7</a:t>
            </a:r>
          </a:p>
          <a:p>
            <a:r>
              <a:rPr lang="en-GB" dirty="0"/>
              <a:t>Current Distance of C &gt; (Distance of B) + (Weight of B to C) i.e. Infinity &gt; 5 + 1 </a:t>
            </a:r>
          </a:p>
          <a:p>
            <a:r>
              <a:rPr lang="en-GB" dirty="0" err="1"/>
              <a:t>Dist</a:t>
            </a:r>
            <a:r>
              <a:rPr lang="en-GB" dirty="0"/>
              <a:t>[C]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360661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4FB7-CC3F-9C33-23A7-B5C4C406682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fontScale="92500" lnSpcReduction="20000"/>
          </a:bodyPr>
          <a:lstStyle/>
          <a:p>
            <a:r>
              <a:rPr lang="en-GB" dirty="0"/>
              <a:t>Step 4: During 3rd Relaxation:</a:t>
            </a:r>
          </a:p>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2"/>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1419679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55C7-DDCD-6ABE-02A3-BADBE7651BF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lnSpcReduction="10000"/>
          </a:bodyPr>
          <a:lstStyle/>
          <a:p>
            <a:r>
              <a:rPr lang="en-GB" dirty="0"/>
              <a:t>Step 5: During 4th Relaxation:</a:t>
            </a:r>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2"/>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529965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FB47B-5B61-DE54-35E8-385E92E38233}"/>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lnSpcReduction="20000"/>
          </a:bodyPr>
          <a:lstStyle/>
          <a:p>
            <a:r>
              <a:rPr lang="en-GB" dirty="0"/>
              <a:t>Step 6: During 5th Relaxation:</a:t>
            </a:r>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2"/>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1657607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5BA2-6C97-F9D7-E98D-1FA8DE622C0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263752"/>
            <a:ext cx="8229600" cy="3026228"/>
          </a:xfrm>
        </p:spPr>
        <p:txBody>
          <a:bodyPr>
            <a:normAutofit fontScale="775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2"/>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2413746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lnSpcReduction="10000"/>
          </a:bodyPr>
          <a:lstStyle/>
          <a:p>
            <a:r>
              <a:rPr lang="en-GB" dirty="0"/>
              <a:t>Given a directed graph where weight of every edge is same, we can most efficiently find shortest path from a given source to destination using?</a:t>
            </a:r>
          </a:p>
          <a:p>
            <a:r>
              <a:rPr lang="en-GB" dirty="0"/>
              <a:t>A. Breadth First Traversal</a:t>
            </a:r>
          </a:p>
          <a:p>
            <a:r>
              <a:rPr lang="en-GB" dirty="0"/>
              <a:t>B. Dijkstra\'s Shortest Path Algorithm</a:t>
            </a:r>
          </a:p>
          <a:p>
            <a:r>
              <a:rPr lang="en-GB" dirty="0"/>
              <a:t>C. Neither Breadth First Traversal nor Dijkstra\'s algorithm can be used</a:t>
            </a:r>
          </a:p>
          <a:p>
            <a:r>
              <a:rPr lang="en-GB" dirty="0"/>
              <a:t>D. Depth First Search</a:t>
            </a:r>
          </a:p>
          <a:p>
            <a:r>
              <a:rPr lang="en-GB" dirty="0"/>
              <a:t>ANS: A</a:t>
            </a:r>
          </a:p>
          <a:p>
            <a:r>
              <a:rPr lang="en-GB" dirty="0"/>
              <a:t>With BFS, we first find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t>Weighted Directed </a:t>
            </a:r>
            <a:r>
              <a:rPr lang="en-US" altLang="zh-CN" dirty="0"/>
              <a:t>E</a:t>
            </a:r>
            <a:r>
              <a:rPr lang="en-US" dirty="0"/>
              <a:t>dge API</a:t>
            </a:r>
          </a:p>
        </p:txBody>
      </p:sp>
      <p:sp>
        <p:nvSpPr>
          <p:cNvPr id="4" name="TextBox 3">
            <a:extLst>
              <a:ext uri="{FF2B5EF4-FFF2-40B4-BE49-F238E27FC236}">
                <a16:creationId xmlns:a16="http://schemas.microsoft.com/office/drawing/2014/main" id="{9716C746-26E5-9149-AC8F-B8969A65BD06}"/>
              </a:ext>
            </a:extLst>
          </p:cNvPr>
          <p:cNvSpPr txBox="1"/>
          <p:nvPr/>
        </p:nvSpPr>
        <p:spPr>
          <a:xfrm>
            <a:off x="338357" y="1557764"/>
            <a:ext cx="8577743" cy="2123658"/>
          </a:xfrm>
          <a:prstGeom prst="rect">
            <a:avLst/>
          </a:prstGeom>
          <a:solidFill>
            <a:schemeClr val="bg1">
              <a:lumMod val="95000"/>
            </a:schemeClr>
          </a:solidFill>
          <a:ln>
            <a:noFill/>
          </a:ln>
        </p:spPr>
        <p:txBody>
          <a:bodyPr wrap="squar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       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DirectedEdge</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w, double weight)</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weighted edge v-&gt;w </a:t>
            </a:r>
            <a:endParaRPr lang="en-US" sz="12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from()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 vertex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to()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vertex w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 weight()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the weight </a:t>
            </a: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338357" y="1844736"/>
            <a:ext cx="8577743" cy="47125"/>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6" name="object 4">
            <a:extLst>
              <a:ext uri="{FF2B5EF4-FFF2-40B4-BE49-F238E27FC236}">
                <a16:creationId xmlns:a16="http://schemas.microsoft.com/office/drawing/2014/main" id="{2B927CE8-7802-2648-8CFB-50EB3F757CD8}"/>
              </a:ext>
            </a:extLst>
          </p:cNvPr>
          <p:cNvSpPr txBox="1"/>
          <p:nvPr/>
        </p:nvSpPr>
        <p:spPr>
          <a:xfrm>
            <a:off x="1721005" y="5177048"/>
            <a:ext cx="6316125" cy="338554"/>
          </a:xfrm>
          <a:prstGeom prst="rect">
            <a:avLst/>
          </a:prstGeom>
          <a:solidFill>
            <a:srgbClr val="E6A20E"/>
          </a:solidFill>
        </p:spPr>
        <p:txBody>
          <a:bodyPr wrap="square">
            <a:spAutoFit/>
          </a:bodyPr>
          <a:lstStyle>
            <a:defPPr>
              <a:defRPr lang="en-US"/>
            </a:defPPr>
            <a:lvl1pPr marL="285750" indent="-285750">
              <a:spcBef>
                <a:spcPts val="100"/>
              </a:spcBef>
              <a:spcAft>
                <a:spcPts val="100"/>
              </a:spcAft>
              <a:buClr>
                <a:schemeClr val="accent1"/>
              </a:buClr>
              <a:buFont typeface="Wingdings" pitchFamily="2" charset="2"/>
              <a:buChar char="§"/>
              <a:defRPr sz="1600">
                <a:latin typeface="Arial"/>
                <a:cs typeface="Arial"/>
              </a:defRPr>
            </a:lvl1pPr>
          </a:lstStyle>
          <a:p>
            <a:pPr marL="0" indent="0">
              <a:buNone/>
            </a:pPr>
            <a:r>
              <a:rPr dirty="0"/>
              <a:t>Idiom for processing an edge e:</a:t>
            </a:r>
            <a:r>
              <a:rPr lang="zh-CN" altLang="en-US" dirty="0"/>
              <a:t>  </a:t>
            </a:r>
            <a:r>
              <a:rPr dirty="0" err="1"/>
              <a:t>int</a:t>
            </a:r>
            <a:r>
              <a:rPr dirty="0"/>
              <a:t> v = </a:t>
            </a:r>
            <a:r>
              <a:rPr dirty="0" err="1"/>
              <a:t>e.</a:t>
            </a:r>
            <a:r>
              <a:rPr lang="en-US" dirty="0" err="1"/>
              <a:t>from</a:t>
            </a:r>
            <a:r>
              <a:rPr dirty="0"/>
              <a:t>(), w = </a:t>
            </a:r>
            <a:r>
              <a:rPr dirty="0" err="1"/>
              <a:t>e.</a:t>
            </a:r>
            <a:r>
              <a:rPr lang="en-US" dirty="0" err="1"/>
              <a:t>to</a:t>
            </a:r>
            <a:r>
              <a:rPr dirty="0"/>
              <a:t>();</a:t>
            </a:r>
          </a:p>
        </p:txBody>
      </p:sp>
      <p:sp>
        <p:nvSpPr>
          <p:cNvPr id="7" name="object 6">
            <a:extLst>
              <a:ext uri="{FF2B5EF4-FFF2-40B4-BE49-F238E27FC236}">
                <a16:creationId xmlns:a16="http://schemas.microsoft.com/office/drawing/2014/main" id="{7CB57643-0689-C24E-9F7E-33FA229C9E83}"/>
              </a:ext>
            </a:extLst>
          </p:cNvPr>
          <p:cNvSpPr/>
          <p:nvPr/>
        </p:nvSpPr>
        <p:spPr>
          <a:xfrm>
            <a:off x="3765597" y="4726106"/>
            <a:ext cx="2101258" cy="45719"/>
          </a:xfrm>
          <a:custGeom>
            <a:avLst/>
            <a:gdLst/>
            <a:ahLst/>
            <a:cxnLst/>
            <a:rect l="l" t="t" r="r" b="b"/>
            <a:pathLst>
              <a:path w="2226945" h="635">
                <a:moveTo>
                  <a:pt x="0" y="0"/>
                </a:moveTo>
                <a:lnTo>
                  <a:pt x="2226727" y="104"/>
                </a:lnTo>
              </a:path>
            </a:pathLst>
          </a:custGeom>
          <a:ln w="19074">
            <a:solidFill>
              <a:srgbClr val="000000"/>
            </a:solidFill>
            <a:headEnd type="none" w="med" len="med"/>
            <a:tailEnd type="triangle" w="med" len="med"/>
          </a:ln>
        </p:spPr>
        <p:txBody>
          <a:bodyPr wrap="square" lIns="0" tIns="0" rIns="0" bIns="0" rtlCol="0"/>
          <a:lstStyle/>
          <a:p>
            <a:endParaRPr/>
          </a:p>
        </p:txBody>
      </p:sp>
      <p:sp>
        <p:nvSpPr>
          <p:cNvPr id="8" name="object 7">
            <a:extLst>
              <a:ext uri="{FF2B5EF4-FFF2-40B4-BE49-F238E27FC236}">
                <a16:creationId xmlns:a16="http://schemas.microsoft.com/office/drawing/2014/main" id="{E16858F3-F426-3341-B014-5CBE95A826D1}"/>
              </a:ext>
            </a:extLst>
          </p:cNvPr>
          <p:cNvSpPr/>
          <p:nvPr/>
        </p:nvSpPr>
        <p:spPr>
          <a:xfrm>
            <a:off x="3616025" y="4578436"/>
            <a:ext cx="301625" cy="301625"/>
          </a:xfrm>
          <a:custGeom>
            <a:avLst/>
            <a:gdLst/>
            <a:ahLst/>
            <a:cxnLst/>
            <a:rect l="l" t="t" r="r" b="b"/>
            <a:pathLst>
              <a:path w="301625" h="301625">
                <a:moveTo>
                  <a:pt x="174169" y="0"/>
                </a:moveTo>
                <a:lnTo>
                  <a:pt x="127454" y="0"/>
                </a:lnTo>
                <a:lnTo>
                  <a:pt x="82517" y="14304"/>
                </a:lnTo>
                <a:lnTo>
                  <a:pt x="42912" y="42912"/>
                </a:lnTo>
                <a:lnTo>
                  <a:pt x="14304" y="82517"/>
                </a:lnTo>
                <a:lnTo>
                  <a:pt x="0" y="127454"/>
                </a:lnTo>
                <a:lnTo>
                  <a:pt x="0" y="174169"/>
                </a:lnTo>
                <a:lnTo>
                  <a:pt x="14304" y="219106"/>
                </a:lnTo>
                <a:lnTo>
                  <a:pt x="42912" y="258711"/>
                </a:lnTo>
                <a:lnTo>
                  <a:pt x="82517" y="287313"/>
                </a:lnTo>
                <a:lnTo>
                  <a:pt x="127454" y="301614"/>
                </a:lnTo>
                <a:lnTo>
                  <a:pt x="174169" y="301614"/>
                </a:lnTo>
                <a:lnTo>
                  <a:pt x="219106" y="287313"/>
                </a:lnTo>
                <a:lnTo>
                  <a:pt x="258711" y="258711"/>
                </a:lnTo>
                <a:lnTo>
                  <a:pt x="287319" y="219106"/>
                </a:lnTo>
                <a:lnTo>
                  <a:pt x="301623" y="174169"/>
                </a:lnTo>
                <a:lnTo>
                  <a:pt x="301623" y="127454"/>
                </a:lnTo>
                <a:lnTo>
                  <a:pt x="287319" y="82517"/>
                </a:lnTo>
                <a:lnTo>
                  <a:pt x="258711" y="42912"/>
                </a:lnTo>
                <a:lnTo>
                  <a:pt x="219106" y="14304"/>
                </a:lnTo>
                <a:lnTo>
                  <a:pt x="174169"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6CDA718F-3525-1D46-AEAF-30323727666C}"/>
              </a:ext>
            </a:extLst>
          </p:cNvPr>
          <p:cNvSpPr/>
          <p:nvPr/>
        </p:nvSpPr>
        <p:spPr>
          <a:xfrm>
            <a:off x="3616027"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B4B3651D-12FE-724D-9034-2945D78854DF}"/>
              </a:ext>
            </a:extLst>
          </p:cNvPr>
          <p:cNvSpPr txBox="1"/>
          <p:nvPr/>
        </p:nvSpPr>
        <p:spPr>
          <a:xfrm>
            <a:off x="3721812" y="4608187"/>
            <a:ext cx="123825" cy="231775"/>
          </a:xfrm>
          <a:prstGeom prst="rect">
            <a:avLst/>
          </a:prstGeom>
        </p:spPr>
        <p:txBody>
          <a:bodyPr vert="horz" wrap="square" lIns="0" tIns="12700" rIns="0" bIns="0" rtlCol="0">
            <a:spAutoFit/>
          </a:bodyPr>
          <a:lstStyle/>
          <a:p>
            <a:pPr marL="12700">
              <a:lnSpc>
                <a:spcPct val="100000"/>
              </a:lnSpc>
              <a:spcBef>
                <a:spcPts val="100"/>
              </a:spcBef>
            </a:pPr>
            <a:r>
              <a:rPr sz="1350" spc="110" dirty="0">
                <a:latin typeface="Trebuchet MS"/>
                <a:cs typeface="Trebuchet MS"/>
              </a:rPr>
              <a:t>v</a:t>
            </a:r>
            <a:endParaRPr sz="1350" dirty="0">
              <a:latin typeface="Trebuchet MS"/>
              <a:cs typeface="Trebuchet MS"/>
            </a:endParaRPr>
          </a:p>
        </p:txBody>
      </p:sp>
      <p:sp>
        <p:nvSpPr>
          <p:cNvPr id="11" name="object 10">
            <a:extLst>
              <a:ext uri="{FF2B5EF4-FFF2-40B4-BE49-F238E27FC236}">
                <a16:creationId xmlns:a16="http://schemas.microsoft.com/office/drawing/2014/main" id="{7E810C91-89B4-BA48-BAE6-C8D4351213B4}"/>
              </a:ext>
            </a:extLst>
          </p:cNvPr>
          <p:cNvSpPr/>
          <p:nvPr/>
        </p:nvSpPr>
        <p:spPr>
          <a:xfrm>
            <a:off x="4475993" y="4406135"/>
            <a:ext cx="848994" cy="276860"/>
          </a:xfrm>
          <a:custGeom>
            <a:avLst/>
            <a:gdLst/>
            <a:ahLst/>
            <a:cxnLst/>
            <a:rect l="l" t="t" r="r" b="b"/>
            <a:pathLst>
              <a:path w="848995" h="276860">
                <a:moveTo>
                  <a:pt x="0" y="0"/>
                </a:moveTo>
                <a:lnTo>
                  <a:pt x="848829" y="0"/>
                </a:lnTo>
                <a:lnTo>
                  <a:pt x="848829" y="276593"/>
                </a:lnTo>
                <a:lnTo>
                  <a:pt x="0" y="276593"/>
                </a:lnTo>
                <a:lnTo>
                  <a:pt x="0" y="0"/>
                </a:lnTo>
                <a:close/>
              </a:path>
            </a:pathLst>
          </a:custGeom>
          <a:noFill/>
        </p:spPr>
        <p:txBody>
          <a:bodyPr wrap="square" lIns="0" tIns="0" rIns="0" bIns="0" rtlCol="0"/>
          <a:lstStyle/>
          <a:p>
            <a:endParaRPr/>
          </a:p>
        </p:txBody>
      </p:sp>
      <p:sp>
        <p:nvSpPr>
          <p:cNvPr id="12" name="object 11">
            <a:extLst>
              <a:ext uri="{FF2B5EF4-FFF2-40B4-BE49-F238E27FC236}">
                <a16:creationId xmlns:a16="http://schemas.microsoft.com/office/drawing/2014/main" id="{A48BA51D-388B-174F-980B-2AE27451E53E}"/>
              </a:ext>
            </a:extLst>
          </p:cNvPr>
          <p:cNvSpPr txBox="1"/>
          <p:nvPr/>
        </p:nvSpPr>
        <p:spPr>
          <a:xfrm>
            <a:off x="4627229" y="4345425"/>
            <a:ext cx="645795" cy="220573"/>
          </a:xfrm>
          <a:prstGeom prst="rect">
            <a:avLst/>
          </a:prstGeom>
        </p:spPr>
        <p:txBody>
          <a:bodyPr vert="horz" wrap="square" lIns="0" tIns="12700" rIns="0" bIns="0" rtlCol="0">
            <a:spAutoFit/>
          </a:bodyPr>
          <a:lstStyle/>
          <a:p>
            <a:pPr marL="12700">
              <a:lnSpc>
                <a:spcPct val="100000"/>
              </a:lnSpc>
              <a:spcBef>
                <a:spcPts val="100"/>
              </a:spcBef>
            </a:pPr>
            <a:r>
              <a:rPr sz="1350" kern="0" dirty="0">
                <a:latin typeface="Arial" panose="020B0604020202020204" pitchFamily="34" charset="0"/>
                <a:cs typeface="Arial" panose="020B0604020202020204" pitchFamily="34" charset="0"/>
              </a:rPr>
              <a:t>weight</a:t>
            </a:r>
          </a:p>
        </p:txBody>
      </p:sp>
      <p:sp>
        <p:nvSpPr>
          <p:cNvPr id="13" name="object 12">
            <a:extLst>
              <a:ext uri="{FF2B5EF4-FFF2-40B4-BE49-F238E27FC236}">
                <a16:creationId xmlns:a16="http://schemas.microsoft.com/office/drawing/2014/main" id="{9BE4A3B5-34C3-E448-B72B-1A04887A5D36}"/>
              </a:ext>
            </a:extLst>
          </p:cNvPr>
          <p:cNvSpPr/>
          <p:nvPr/>
        </p:nvSpPr>
        <p:spPr>
          <a:xfrm>
            <a:off x="5866856" y="4578436"/>
            <a:ext cx="301625" cy="301625"/>
          </a:xfrm>
          <a:custGeom>
            <a:avLst/>
            <a:gdLst/>
            <a:ahLst/>
            <a:cxnLst/>
            <a:rect l="l" t="t" r="r" b="b"/>
            <a:pathLst>
              <a:path w="301625" h="301625">
                <a:moveTo>
                  <a:pt x="174166" y="0"/>
                </a:moveTo>
                <a:lnTo>
                  <a:pt x="127451" y="0"/>
                </a:lnTo>
                <a:lnTo>
                  <a:pt x="82513" y="14304"/>
                </a:lnTo>
                <a:lnTo>
                  <a:pt x="42903" y="42912"/>
                </a:lnTo>
                <a:lnTo>
                  <a:pt x="14301" y="82517"/>
                </a:lnTo>
                <a:lnTo>
                  <a:pt x="0" y="127454"/>
                </a:lnTo>
                <a:lnTo>
                  <a:pt x="0" y="174169"/>
                </a:lnTo>
                <a:lnTo>
                  <a:pt x="14301" y="219106"/>
                </a:lnTo>
                <a:lnTo>
                  <a:pt x="42903" y="258711"/>
                </a:lnTo>
                <a:lnTo>
                  <a:pt x="82513" y="287313"/>
                </a:lnTo>
                <a:lnTo>
                  <a:pt x="127451" y="301614"/>
                </a:lnTo>
                <a:lnTo>
                  <a:pt x="174166" y="301614"/>
                </a:lnTo>
                <a:lnTo>
                  <a:pt x="219105" y="287313"/>
                </a:lnTo>
                <a:lnTo>
                  <a:pt x="258714" y="258711"/>
                </a:lnTo>
                <a:lnTo>
                  <a:pt x="287317" y="219106"/>
                </a:lnTo>
                <a:lnTo>
                  <a:pt x="301618" y="174169"/>
                </a:lnTo>
                <a:lnTo>
                  <a:pt x="301618" y="127454"/>
                </a:lnTo>
                <a:lnTo>
                  <a:pt x="287317" y="82517"/>
                </a:lnTo>
                <a:lnTo>
                  <a:pt x="258714" y="42912"/>
                </a:lnTo>
                <a:lnTo>
                  <a:pt x="219105" y="14304"/>
                </a:lnTo>
                <a:lnTo>
                  <a:pt x="174166"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19465822-05B6-E742-85B7-CFC61C0B3B90}"/>
              </a:ext>
            </a:extLst>
          </p:cNvPr>
          <p:cNvSpPr/>
          <p:nvPr/>
        </p:nvSpPr>
        <p:spPr>
          <a:xfrm>
            <a:off x="5866856"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30FD3E4-E5F2-8245-96F7-D6981186146C}"/>
              </a:ext>
            </a:extLst>
          </p:cNvPr>
          <p:cNvSpPr txBox="1"/>
          <p:nvPr/>
        </p:nvSpPr>
        <p:spPr>
          <a:xfrm>
            <a:off x="5949642" y="4608187"/>
            <a:ext cx="170180" cy="231775"/>
          </a:xfrm>
          <a:prstGeom prst="rect">
            <a:avLst/>
          </a:prstGeom>
        </p:spPr>
        <p:txBody>
          <a:bodyPr vert="horz" wrap="square" lIns="0" tIns="12700" rIns="0" bIns="0" rtlCol="0">
            <a:spAutoFit/>
          </a:bodyPr>
          <a:lstStyle/>
          <a:p>
            <a:pPr marL="12700">
              <a:lnSpc>
                <a:spcPct val="100000"/>
              </a:lnSpc>
              <a:spcBef>
                <a:spcPts val="100"/>
              </a:spcBef>
            </a:pPr>
            <a:r>
              <a:rPr sz="1350" spc="130" dirty="0">
                <a:latin typeface="Trebuchet MS"/>
                <a:cs typeface="Trebuchet MS"/>
              </a:rPr>
              <a:t>w</a:t>
            </a:r>
            <a:endParaRPr sz="1350">
              <a:latin typeface="Trebuchet MS"/>
              <a:cs typeface="Trebuchet MS"/>
            </a:endParaRPr>
          </a:p>
        </p:txBody>
      </p:sp>
    </p:spTree>
    <p:extLst>
      <p:ext uri="{BB962C8B-B14F-4D97-AF65-F5344CB8AC3E}">
        <p14:creationId xmlns:p14="http://schemas.microsoft.com/office/powerpoint/2010/main" val="429047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animBg="1"/>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980B-D050-E2D2-096A-911208CB7E9C}"/>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FF8826A3-552C-F1D8-65C8-8EE0E098B781}"/>
              </a:ext>
            </a:extLst>
          </p:cNvPr>
          <p:cNvSpPr>
            <a:spLocks noGrp="1"/>
          </p:cNvSpPr>
          <p:nvPr>
            <p:ph idx="1"/>
          </p:nvPr>
        </p:nvSpPr>
        <p:spPr/>
        <p:txBody>
          <a:bodyPr>
            <a:normAutofit fontScale="92500" lnSpcReduction="10000"/>
          </a:bodyPr>
          <a:lstStyle/>
          <a:p>
            <a:r>
              <a:rPr lang="en-GB" dirty="0"/>
              <a:t>Which of the following statement(s)is / are correct regarding Bellman-Ford shortest path algorithm?</a:t>
            </a:r>
          </a:p>
          <a:p>
            <a:r>
              <a:rPr lang="en-GB" dirty="0"/>
              <a:t>P: Always finds a negative weighted cycle, if one exist s.</a:t>
            </a:r>
          </a:p>
          <a:p>
            <a:r>
              <a:rPr lang="en-GB" dirty="0"/>
              <a:t>Q: Finds whether any negative weighted cycle is reachable </a:t>
            </a:r>
          </a:p>
          <a:p>
            <a:r>
              <a:rPr lang="en-GB" dirty="0"/>
              <a:t>   from the source. </a:t>
            </a:r>
          </a:p>
          <a:p>
            <a:r>
              <a:rPr lang="en-GB" dirty="0"/>
              <a:t>ANS: Q</a:t>
            </a:r>
          </a:p>
          <a:p>
            <a:r>
              <a:rPr lang="en-GB" dirty="0"/>
              <a:t>Bellman-Ford shortest path algorithm is a single source shortest path algorithm. So it can only find cycles which are reachable from a given source, not any negative weight cycle. Consider a disconnected where a negative weight cycle is not reachable from the source at all. </a:t>
            </a:r>
            <a:r>
              <a:rPr lang="en-GB"/>
              <a:t>If there is a negative weight cycle, then it will appear in shortest path as the negative weight cycle will always form a shorter path when iterated through the cycle again and again.</a:t>
            </a:r>
            <a:endParaRPr lang="en-SE"/>
          </a:p>
        </p:txBody>
      </p:sp>
    </p:spTree>
    <p:extLst>
      <p:ext uri="{BB962C8B-B14F-4D97-AF65-F5344CB8AC3E}">
        <p14:creationId xmlns:p14="http://schemas.microsoft.com/office/powerpoint/2010/main" val="224249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62" y="2599304"/>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a:t>
            </a:r>
            <a:r>
              <a:rPr lang="en-US" sz="3200" spc="77" dirty="0">
                <a:latin typeface="Arial"/>
                <a:cs typeface="Arial"/>
              </a:rPr>
              <a:t> </a:t>
            </a:r>
            <a:r>
              <a:rPr lang="en-US" sz="3200" spc="18" dirty="0">
                <a:latin typeface="Arial"/>
                <a:cs typeface="Arial"/>
              </a:rPr>
              <a:t>Implementation: </a:t>
            </a:r>
            <a:r>
              <a:rPr lang="en-US" sz="3200" spc="-39" dirty="0">
                <a:latin typeface="Arial"/>
                <a:cs typeface="Arial"/>
              </a:rPr>
              <a:t>Cost</a:t>
            </a:r>
            <a:r>
              <a:rPr lang="en-US" sz="3200" spc="4" dirty="0">
                <a:latin typeface="Arial"/>
                <a:cs typeface="Arial"/>
              </a:rPr>
              <a:t> </a:t>
            </a:r>
            <a:r>
              <a:rPr lang="en-US" sz="3200" spc="-7" dirty="0">
                <a:latin typeface="Arial"/>
                <a:cs typeface="Arial"/>
              </a:rPr>
              <a:t>Summary</a:t>
            </a:r>
            <a:endParaRPr lang="en-US" sz="3200" dirty="0"/>
          </a:p>
        </p:txBody>
      </p:sp>
      <p:pic>
        <p:nvPicPr>
          <p:cNvPr id="4" name="Picture 3">
            <a:extLst>
              <a:ext uri="{FF2B5EF4-FFF2-40B4-BE49-F238E27FC236}">
                <a16:creationId xmlns:a16="http://schemas.microsoft.com/office/drawing/2014/main" id="{74A1922E-D46F-9947-A42F-8B0A64665F67}"/>
              </a:ext>
            </a:extLst>
          </p:cNvPr>
          <p:cNvPicPr>
            <a:picLocks noChangeAspect="1"/>
          </p:cNvPicPr>
          <p:nvPr/>
        </p:nvPicPr>
        <p:blipFill>
          <a:blip r:embed="rId2"/>
          <a:stretch>
            <a:fillRect/>
          </a:stretch>
        </p:blipFill>
        <p:spPr>
          <a:xfrm>
            <a:off x="465589" y="1714394"/>
            <a:ext cx="8212822" cy="3064930"/>
          </a:xfrm>
          <a:prstGeom prst="rect">
            <a:avLst/>
          </a:prstGeom>
        </p:spPr>
      </p:pic>
      <p:sp>
        <p:nvSpPr>
          <p:cNvPr id="5" name="Rectangle 4">
            <a:extLst>
              <a:ext uri="{FF2B5EF4-FFF2-40B4-BE49-F238E27FC236}">
                <a16:creationId xmlns:a16="http://schemas.microsoft.com/office/drawing/2014/main" id="{ED618FEA-804A-2747-BD5D-778D13ECBC77}"/>
              </a:ext>
            </a:extLst>
          </p:cNvPr>
          <p:cNvSpPr/>
          <p:nvPr/>
        </p:nvSpPr>
        <p:spPr>
          <a:xfrm>
            <a:off x="641756" y="5143606"/>
            <a:ext cx="6488885" cy="1128514"/>
          </a:xfrm>
          <a:prstGeom prst="rect">
            <a:avLst/>
          </a:prstGeom>
        </p:spPr>
        <p:txBody>
          <a:bodyPr wrap="square">
            <a:spAutoFit/>
          </a:bodyPr>
          <a:lstStyle/>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intractable. </a:t>
            </a:r>
            <a:endParaRPr lang="en-US"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5CC0EB-A000-6E4B-B108-1698F5CFF539}"/>
              </a:ext>
            </a:extLst>
          </p:cNvPr>
          <p:cNvSpPr txBox="1"/>
          <p:nvPr/>
        </p:nvSpPr>
        <p:spPr>
          <a:xfrm>
            <a:off x="2123768" y="4296698"/>
            <a:ext cx="1070165" cy="369332"/>
          </a:xfrm>
          <a:prstGeom prst="rect">
            <a:avLst/>
          </a:prstGeom>
          <a:noFill/>
        </p:spPr>
        <p:txBody>
          <a:bodyPr wrap="none" rtlCol="0">
            <a:spAutoFit/>
          </a:bodyPr>
          <a:lstStyle/>
          <a:p>
            <a:r>
              <a:rPr lang="en-US" altLang="zh-CN" dirty="0"/>
              <a:t>(omitted)</a:t>
            </a:r>
            <a:endParaRPr lang="en-SE" dirty="0"/>
          </a:p>
        </p:txBody>
      </p:sp>
    </p:spTree>
    <p:extLst>
      <p:ext uri="{BB962C8B-B14F-4D97-AF65-F5344CB8AC3E}">
        <p14:creationId xmlns:p14="http://schemas.microsoft.com/office/powerpoint/2010/main" val="314724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p:txBody>
          <a:bodyPr/>
          <a:lstStyle/>
          <a:p>
            <a:r>
              <a:rPr lang="en-GB" dirty="0"/>
              <a:t>Floyd </a:t>
            </a:r>
            <a:r>
              <a:rPr lang="en-GB" dirty="0" err="1"/>
              <a:t>Warshall</a:t>
            </a:r>
            <a:r>
              <a:rPr lang="en-GB" dirty="0"/>
              <a:t> Algorithm </a:t>
            </a:r>
            <a:endParaRPr lang="en-SE" dirty="0"/>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node in order to calculate shortest distance between every pair of nodes.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Node, j = Destination Node, k = Intermediate Node</a:t>
            </a:r>
          </a:p>
          <a:p>
            <a:pPr algn="l" rtl="0" fontAlgn="base"/>
            <a:r>
              <a:rPr lang="en-GB" dirty="0"/>
              <a:t>Time Complexity: O(V3),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45CC-C790-8744-B3F1-FDEDB05CCC6B}"/>
              </a:ext>
            </a:extLst>
          </p:cNvPr>
          <p:cNvSpPr>
            <a:spLocks noGrp="1"/>
          </p:cNvSpPr>
          <p:nvPr>
            <p:ph type="title"/>
          </p:nvPr>
        </p:nvSpPr>
        <p:spPr/>
        <p:txBody>
          <a:bodyPr/>
          <a:lstStyle/>
          <a:p>
            <a:r>
              <a:rPr lang="en-US" spc="35" dirty="0">
                <a:latin typeface="Arial"/>
                <a:cs typeface="Arial"/>
              </a:rPr>
              <a:t>Weighted</a:t>
            </a:r>
            <a:r>
              <a:rPr lang="en-US" spc="62" dirty="0">
                <a:latin typeface="Arial"/>
                <a:cs typeface="Arial"/>
              </a:rPr>
              <a:t> </a:t>
            </a:r>
            <a:r>
              <a:rPr lang="en-US" altLang="zh-CN" spc="40" dirty="0">
                <a:latin typeface="Arial"/>
                <a:cs typeface="Arial"/>
              </a:rPr>
              <a:t>E</a:t>
            </a:r>
            <a:r>
              <a:rPr lang="en-US" spc="40" dirty="0">
                <a:latin typeface="Arial"/>
                <a:cs typeface="Arial"/>
              </a:rPr>
              <a:t>dge:</a:t>
            </a:r>
            <a:r>
              <a:rPr lang="zh-CN" altLang="en-US" spc="40" dirty="0">
                <a:latin typeface="Arial"/>
                <a:cs typeface="Arial"/>
              </a:rPr>
              <a:t> </a:t>
            </a:r>
            <a:r>
              <a:rPr lang="en-US" spc="-9" dirty="0">
                <a:latin typeface="Arial"/>
                <a:cs typeface="Arial"/>
              </a:rPr>
              <a:t>Java</a:t>
            </a:r>
            <a:r>
              <a:rPr lang="en-US" spc="31" dirty="0">
                <a:latin typeface="Arial"/>
                <a:cs typeface="Arial"/>
              </a:rPr>
              <a:t> </a:t>
            </a:r>
            <a:r>
              <a:rPr lang="en-US" altLang="zh-CN" spc="13" dirty="0">
                <a:latin typeface="Arial"/>
                <a:cs typeface="Arial"/>
              </a:rPr>
              <a:t>I</a:t>
            </a:r>
            <a:r>
              <a:rPr lang="en-US" spc="13" dirty="0">
                <a:latin typeface="Arial"/>
                <a:cs typeface="Arial"/>
              </a:rPr>
              <a:t>mplementation</a:t>
            </a:r>
            <a:endParaRPr lang="en-US" dirty="0"/>
          </a:p>
        </p:txBody>
      </p:sp>
      <p:sp>
        <p:nvSpPr>
          <p:cNvPr id="49" name="object 3">
            <a:extLst>
              <a:ext uri="{FF2B5EF4-FFF2-40B4-BE49-F238E27FC236}">
                <a16:creationId xmlns:a16="http://schemas.microsoft.com/office/drawing/2014/main" id="{BE8222CA-4EE1-F14D-8478-3EFC0F97F005}"/>
              </a:ext>
            </a:extLst>
          </p:cNvPr>
          <p:cNvSpPr/>
          <p:nvPr/>
        </p:nvSpPr>
        <p:spPr>
          <a:xfrm>
            <a:off x="1603031" y="1417638"/>
            <a:ext cx="5518547" cy="5045273"/>
          </a:xfrm>
          <a:prstGeom prst="rect">
            <a:avLst/>
          </a:prstGeom>
          <a:blipFill>
            <a:blip r:embed="rId2" cstate="print"/>
            <a:stretch>
              <a:fillRect/>
            </a:stretch>
          </a:blipFill>
        </p:spPr>
        <p:txBody>
          <a:bodyPr wrap="square" lIns="0" tIns="0" rIns="0" bIns="0" rtlCol="0"/>
          <a:lstStyle/>
          <a:p>
            <a:endParaRPr sz="1266"/>
          </a:p>
        </p:txBody>
      </p:sp>
      <p:sp>
        <p:nvSpPr>
          <p:cNvPr id="50" name="object 4">
            <a:extLst>
              <a:ext uri="{FF2B5EF4-FFF2-40B4-BE49-F238E27FC236}">
                <a16:creationId xmlns:a16="http://schemas.microsoft.com/office/drawing/2014/main" id="{53EABDA9-C4C4-3D4D-8C47-31F7B9C0CBE5}"/>
              </a:ext>
            </a:extLst>
          </p:cNvPr>
          <p:cNvSpPr/>
          <p:nvPr/>
        </p:nvSpPr>
        <p:spPr>
          <a:xfrm>
            <a:off x="1657006" y="1471216"/>
            <a:ext cx="5331023" cy="4866680"/>
          </a:xfrm>
          <a:custGeom>
            <a:avLst/>
            <a:gdLst/>
            <a:ahLst/>
            <a:cxnLst/>
            <a:rect l="l" t="t" r="r" b="b"/>
            <a:pathLst>
              <a:path w="7581900" h="6921500">
                <a:moveTo>
                  <a:pt x="0" y="0"/>
                </a:moveTo>
                <a:lnTo>
                  <a:pt x="7581894" y="0"/>
                </a:lnTo>
                <a:lnTo>
                  <a:pt x="7581894" y="6921500"/>
                </a:lnTo>
                <a:lnTo>
                  <a:pt x="0" y="6921500"/>
                </a:lnTo>
                <a:lnTo>
                  <a:pt x="0" y="0"/>
                </a:lnTo>
                <a:close/>
              </a:path>
            </a:pathLst>
          </a:custGeom>
          <a:solidFill>
            <a:srgbClr val="CBCBCB"/>
          </a:solidFill>
        </p:spPr>
        <p:txBody>
          <a:bodyPr wrap="square" lIns="0" tIns="0" rIns="0" bIns="0" rtlCol="0"/>
          <a:lstStyle/>
          <a:p>
            <a:endParaRPr sz="1266"/>
          </a:p>
        </p:txBody>
      </p:sp>
      <p:sp>
        <p:nvSpPr>
          <p:cNvPr id="51" name="object 5">
            <a:extLst>
              <a:ext uri="{FF2B5EF4-FFF2-40B4-BE49-F238E27FC236}">
                <a16:creationId xmlns:a16="http://schemas.microsoft.com/office/drawing/2014/main" id="{70B9D894-7E54-BF43-AF67-4301BAD54680}"/>
              </a:ext>
            </a:extLst>
          </p:cNvPr>
          <p:cNvSpPr/>
          <p:nvPr/>
        </p:nvSpPr>
        <p:spPr>
          <a:xfrm>
            <a:off x="1799877" y="4199003"/>
            <a:ext cx="5045273" cy="446484"/>
          </a:xfrm>
          <a:custGeom>
            <a:avLst/>
            <a:gdLst/>
            <a:ahLst/>
            <a:cxnLst/>
            <a:rect l="l" t="t" r="r" b="b"/>
            <a:pathLst>
              <a:path w="7175500" h="635000">
                <a:moveTo>
                  <a:pt x="0" y="0"/>
                </a:moveTo>
                <a:lnTo>
                  <a:pt x="7175500" y="0"/>
                </a:lnTo>
                <a:lnTo>
                  <a:pt x="7175500" y="635000"/>
                </a:lnTo>
                <a:lnTo>
                  <a:pt x="0" y="635000"/>
                </a:lnTo>
                <a:lnTo>
                  <a:pt x="0" y="0"/>
                </a:lnTo>
                <a:close/>
              </a:path>
            </a:pathLst>
          </a:custGeom>
          <a:solidFill>
            <a:srgbClr val="FFFFFF"/>
          </a:solidFill>
        </p:spPr>
        <p:txBody>
          <a:bodyPr wrap="square" lIns="0" tIns="0" rIns="0" bIns="0" rtlCol="0"/>
          <a:lstStyle/>
          <a:p>
            <a:endParaRPr sz="1266"/>
          </a:p>
        </p:txBody>
      </p:sp>
      <p:sp>
        <p:nvSpPr>
          <p:cNvPr id="52" name="object 6">
            <a:extLst>
              <a:ext uri="{FF2B5EF4-FFF2-40B4-BE49-F238E27FC236}">
                <a16:creationId xmlns:a16="http://schemas.microsoft.com/office/drawing/2014/main" id="{8896E4EC-F801-EF40-AAC8-BDD7702A1340}"/>
              </a:ext>
            </a:extLst>
          </p:cNvPr>
          <p:cNvSpPr/>
          <p:nvPr/>
        </p:nvSpPr>
        <p:spPr>
          <a:xfrm>
            <a:off x="1799877" y="4645487"/>
            <a:ext cx="5045273" cy="223242"/>
          </a:xfrm>
          <a:custGeom>
            <a:avLst/>
            <a:gdLst/>
            <a:ahLst/>
            <a:cxnLst/>
            <a:rect l="l" t="t" r="r" b="b"/>
            <a:pathLst>
              <a:path w="7175500" h="317500">
                <a:moveTo>
                  <a:pt x="0" y="0"/>
                </a:moveTo>
                <a:lnTo>
                  <a:pt x="7175500" y="0"/>
                </a:lnTo>
                <a:lnTo>
                  <a:pt x="7175500" y="317500"/>
                </a:lnTo>
                <a:lnTo>
                  <a:pt x="0" y="317500"/>
                </a:lnTo>
                <a:lnTo>
                  <a:pt x="0" y="0"/>
                </a:lnTo>
                <a:close/>
              </a:path>
            </a:pathLst>
          </a:custGeom>
          <a:solidFill>
            <a:srgbClr val="D6D6D6"/>
          </a:solidFill>
        </p:spPr>
        <p:txBody>
          <a:bodyPr wrap="square" lIns="0" tIns="0" rIns="0" bIns="0" rtlCol="0"/>
          <a:lstStyle/>
          <a:p>
            <a:endParaRPr sz="1266"/>
          </a:p>
        </p:txBody>
      </p:sp>
      <p:sp>
        <p:nvSpPr>
          <p:cNvPr id="53" name="object 7">
            <a:extLst>
              <a:ext uri="{FF2B5EF4-FFF2-40B4-BE49-F238E27FC236}">
                <a16:creationId xmlns:a16="http://schemas.microsoft.com/office/drawing/2014/main" id="{DDA9959A-C831-BD43-91D6-6CB209B88FED}"/>
              </a:ext>
            </a:extLst>
          </p:cNvPr>
          <p:cNvSpPr/>
          <p:nvPr/>
        </p:nvSpPr>
        <p:spPr>
          <a:xfrm>
            <a:off x="1799877" y="4868729"/>
            <a:ext cx="5045273" cy="437555"/>
          </a:xfrm>
          <a:custGeom>
            <a:avLst/>
            <a:gdLst/>
            <a:ahLst/>
            <a:cxnLst/>
            <a:rect l="l" t="t" r="r" b="b"/>
            <a:pathLst>
              <a:path w="7175500" h="622300">
                <a:moveTo>
                  <a:pt x="0" y="0"/>
                </a:moveTo>
                <a:lnTo>
                  <a:pt x="7175500" y="0"/>
                </a:lnTo>
                <a:lnTo>
                  <a:pt x="7175500" y="622300"/>
                </a:lnTo>
                <a:lnTo>
                  <a:pt x="0" y="622300"/>
                </a:lnTo>
                <a:lnTo>
                  <a:pt x="0" y="0"/>
                </a:lnTo>
                <a:close/>
              </a:path>
            </a:pathLst>
          </a:custGeom>
          <a:solidFill>
            <a:srgbClr val="FFFFFF"/>
          </a:solidFill>
        </p:spPr>
        <p:txBody>
          <a:bodyPr wrap="square" lIns="0" tIns="0" rIns="0" bIns="0" rtlCol="0"/>
          <a:lstStyle/>
          <a:p>
            <a:endParaRPr sz="1266"/>
          </a:p>
        </p:txBody>
      </p:sp>
      <p:sp>
        <p:nvSpPr>
          <p:cNvPr id="54" name="object 8">
            <a:extLst>
              <a:ext uri="{FF2B5EF4-FFF2-40B4-BE49-F238E27FC236}">
                <a16:creationId xmlns:a16="http://schemas.microsoft.com/office/drawing/2014/main" id="{B19F8202-4035-804F-8DBC-A1D3158E40F9}"/>
              </a:ext>
            </a:extLst>
          </p:cNvPr>
          <p:cNvSpPr txBox="1"/>
          <p:nvPr/>
        </p:nvSpPr>
        <p:spPr>
          <a:xfrm>
            <a:off x="1481505" y="1506992"/>
            <a:ext cx="5729734" cy="2449365"/>
          </a:xfrm>
          <a:prstGeom prst="rect">
            <a:avLst/>
          </a:prstGeom>
        </p:spPr>
        <p:txBody>
          <a:bodyPr vert="horz" wrap="square" lIns="0" tIns="8930" rIns="0" bIns="0" rtlCol="0">
            <a:spAutoFit/>
          </a:bodyPr>
          <a:lstStyle/>
          <a:p>
            <a:pPr marL="329940">
              <a:tabLst>
                <a:tab pos="1007233" algn="l"/>
                <a:tab pos="1588088" algn="l"/>
              </a:tabLst>
            </a:pPr>
            <a:r>
              <a:rPr sz="1266" spc="-4" dirty="0">
                <a:latin typeface="DejaVu Sans Mono"/>
                <a:cs typeface="DejaVu Sans Mono"/>
              </a:rPr>
              <a:t>public	class	DirectedEdge</a:t>
            </a:r>
            <a:endParaRPr sz="1266" dirty="0">
              <a:latin typeface="DejaVu Sans Mono"/>
              <a:cs typeface="DejaVu Sans Mono"/>
            </a:endParaRPr>
          </a:p>
          <a:p>
            <a:pPr marL="329940">
              <a:spcBef>
                <a:spcPts val="169"/>
              </a:spcBef>
            </a:pPr>
            <a:r>
              <a:rPr sz="1266" spc="-4" dirty="0">
                <a:latin typeface="DejaVu Sans Mono"/>
                <a:cs typeface="DejaVu Sans Mono"/>
              </a:rPr>
              <a:t>{</a:t>
            </a:r>
            <a:endParaRPr sz="1266" dirty="0">
              <a:latin typeface="DejaVu Sans Mono"/>
              <a:cs typeface="DejaVu Sans Mono"/>
            </a:endParaRPr>
          </a:p>
          <a:p>
            <a:pPr marL="620145" marR="2393964">
              <a:lnSpc>
                <a:spcPct val="115700"/>
              </a:lnSpc>
              <a:tabLst>
                <a:tab pos="1394321" algn="l"/>
                <a:tab pos="1974730" algn="l"/>
                <a:tab pos="2361818" algn="l"/>
                <a:tab pos="2652469" algn="l"/>
              </a:tabLst>
            </a:pPr>
            <a:r>
              <a:rPr sz="1266" spc="-4" dirty="0">
                <a:latin typeface="DejaVu Sans Mono"/>
                <a:cs typeface="DejaVu Sans Mono"/>
              </a:rPr>
              <a:t>private	final	int	v,	w;  private	final	double	weight;</a:t>
            </a:r>
            <a:endParaRPr sz="1266" dirty="0">
              <a:latin typeface="DejaVu Sans Mono"/>
              <a:cs typeface="DejaVu Sans Mono"/>
            </a:endParaRPr>
          </a:p>
          <a:p>
            <a:pPr>
              <a:spcBef>
                <a:spcPts val="18"/>
              </a:spcBef>
            </a:pPr>
            <a:endParaRPr sz="1723" dirty="0">
              <a:latin typeface="Times New Roman"/>
              <a:cs typeface="Times New Roman"/>
            </a:endParaRPr>
          </a:p>
          <a:p>
            <a:pPr marL="620145">
              <a:tabLst>
                <a:tab pos="1297437" algn="l"/>
                <a:tab pos="2942674" algn="l"/>
                <a:tab pos="3232878" algn="l"/>
                <a:tab pos="3619967" algn="l"/>
                <a:tab pos="3910171" algn="l"/>
                <a:tab pos="4587464" algn="l"/>
              </a:tabLst>
            </a:pPr>
            <a:r>
              <a:rPr sz="1266" spc="-4" dirty="0">
                <a:latin typeface="DejaVu Sans Mono"/>
                <a:cs typeface="DejaVu Sans Mono"/>
              </a:rPr>
              <a:t>public	DirectedEdge(int	v,	int	w,	double	weight)</a:t>
            </a:r>
            <a:endParaRPr sz="1266" dirty="0">
              <a:latin typeface="DejaVu Sans Mono"/>
              <a:cs typeface="DejaVu Sans Mono"/>
            </a:endParaRPr>
          </a:p>
          <a:p>
            <a:pPr marL="620145">
              <a:spcBef>
                <a:spcPts val="169"/>
              </a:spcBef>
            </a:pPr>
            <a:r>
              <a:rPr sz="1266" spc="-4" dirty="0">
                <a:latin typeface="DejaVu Sans Mono"/>
                <a:cs typeface="DejaVu Sans Mono"/>
              </a:rPr>
              <a:t>{</a:t>
            </a:r>
            <a:endParaRPr sz="1266" dirty="0">
              <a:latin typeface="DejaVu Sans Mono"/>
              <a:cs typeface="DejaVu Sans Mono"/>
            </a:endParaRPr>
          </a:p>
          <a:p>
            <a:pPr marL="910796" marR="3748550">
              <a:lnSpc>
                <a:spcPct val="115700"/>
              </a:lnSpc>
              <a:tabLst>
                <a:tab pos="1588088" algn="l"/>
                <a:tab pos="1781409" algn="l"/>
              </a:tabLst>
            </a:pPr>
            <a:r>
              <a:rPr sz="1266" spc="-4" dirty="0">
                <a:latin typeface="DejaVu Sans Mono"/>
                <a:cs typeface="DejaVu Sans Mono"/>
              </a:rPr>
              <a:t>this.v	=	v;  this.w	=</a:t>
            </a:r>
            <a:r>
              <a:rPr lang="en-US" sz="1266" spc="-4" dirty="0">
                <a:latin typeface="DejaVu Sans Mono"/>
                <a:cs typeface="DejaVu Sans Mono"/>
              </a:rPr>
              <a:t> </a:t>
            </a:r>
            <a:r>
              <a:rPr sz="1266" spc="-4" dirty="0">
                <a:latin typeface="DejaVu Sans Mono"/>
                <a:cs typeface="DejaVu Sans Mono"/>
              </a:rPr>
              <a:t>w;</a:t>
            </a:r>
            <a:endParaRPr sz="1266" dirty="0">
              <a:latin typeface="DejaVu Sans Mono"/>
              <a:cs typeface="DejaVu Sans Mono"/>
            </a:endParaRPr>
          </a:p>
          <a:p>
            <a:pPr marL="910796">
              <a:spcBef>
                <a:spcPts val="239"/>
              </a:spcBef>
              <a:tabLst>
                <a:tab pos="2071614" algn="l"/>
                <a:tab pos="2265381" algn="l"/>
              </a:tabLst>
            </a:pPr>
            <a:r>
              <a:rPr sz="1266" spc="-4" dirty="0">
                <a:latin typeface="DejaVu Sans Mono"/>
                <a:cs typeface="DejaVu Sans Mono"/>
              </a:rPr>
              <a:t>this.weight	=	weight;</a:t>
            </a:r>
            <a:endParaRPr sz="1266" dirty="0">
              <a:latin typeface="DejaVu Sans Mono"/>
              <a:cs typeface="DejaVu Sans Mono"/>
            </a:endParaRPr>
          </a:p>
          <a:p>
            <a:pPr marL="620145">
              <a:spcBef>
                <a:spcPts val="239"/>
              </a:spcBef>
            </a:pPr>
            <a:r>
              <a:rPr sz="1266" spc="-4" dirty="0">
                <a:latin typeface="DejaVu Sans Mono"/>
                <a:cs typeface="DejaVu Sans Mono"/>
              </a:rPr>
              <a:t>}</a:t>
            </a:r>
            <a:endParaRPr sz="1266" dirty="0">
              <a:latin typeface="DejaVu Sans Mono"/>
              <a:cs typeface="DejaVu Sans Mono"/>
            </a:endParaRPr>
          </a:p>
        </p:txBody>
      </p:sp>
      <p:sp>
        <p:nvSpPr>
          <p:cNvPr id="55" name="object 9">
            <a:extLst>
              <a:ext uri="{FF2B5EF4-FFF2-40B4-BE49-F238E27FC236}">
                <a16:creationId xmlns:a16="http://schemas.microsoft.com/office/drawing/2014/main" id="{CD45BB94-535A-FD4A-8A4C-6ED286349617}"/>
              </a:ext>
            </a:extLst>
          </p:cNvPr>
          <p:cNvSpPr txBox="1"/>
          <p:nvPr/>
        </p:nvSpPr>
        <p:spPr>
          <a:xfrm>
            <a:off x="1799877" y="4191199"/>
            <a:ext cx="5045273" cy="454916"/>
          </a:xfrm>
          <a:prstGeom prst="rect">
            <a:avLst/>
          </a:prstGeom>
        </p:spPr>
        <p:txBody>
          <a:bodyPr vert="horz" wrap="square" lIns="0" tIns="39290" rIns="0" bIns="0" rtlCol="0">
            <a:spAutoFit/>
          </a:bodyPr>
          <a:lstStyle/>
          <a:p>
            <a:pPr marL="295115">
              <a:spcBef>
                <a:spcPts val="309"/>
              </a:spcBef>
              <a:tabLst>
                <a:tab pos="972408" algn="l"/>
                <a:tab pos="1359497" algn="l"/>
              </a:tabLst>
            </a:pPr>
            <a:r>
              <a:rPr sz="1266" spc="-4" dirty="0">
                <a:latin typeface="DejaVu Sans Mono"/>
                <a:cs typeface="DejaVu Sans Mono"/>
              </a:rPr>
              <a:t>public	int	from()</a:t>
            </a:r>
            <a:endParaRPr sz="1266" dirty="0">
              <a:latin typeface="DejaVu Sans Mono"/>
              <a:cs typeface="DejaVu Sans Mono"/>
            </a:endParaRPr>
          </a:p>
          <a:p>
            <a:pPr marL="295115">
              <a:spcBef>
                <a:spcPts val="239"/>
              </a:spcBef>
              <a:tabLst>
                <a:tab pos="585320" algn="l"/>
                <a:tab pos="1262613" algn="l"/>
                <a:tab pos="1649701" algn="l"/>
              </a:tabLst>
            </a:pPr>
            <a:r>
              <a:rPr sz="1266" spc="-4" dirty="0">
                <a:latin typeface="DejaVu Sans Mono"/>
                <a:cs typeface="DejaVu Sans Mono"/>
              </a:rPr>
              <a:t>{	return	v;	}</a:t>
            </a:r>
            <a:endParaRPr sz="1266" dirty="0">
              <a:latin typeface="DejaVu Sans Mono"/>
              <a:cs typeface="DejaVu Sans Mono"/>
            </a:endParaRPr>
          </a:p>
        </p:txBody>
      </p:sp>
      <p:sp>
        <p:nvSpPr>
          <p:cNvPr id="56" name="object 10">
            <a:extLst>
              <a:ext uri="{FF2B5EF4-FFF2-40B4-BE49-F238E27FC236}">
                <a16:creationId xmlns:a16="http://schemas.microsoft.com/office/drawing/2014/main" id="{44E2C6AE-CBD5-1149-9E74-6FAA86BA5FD6}"/>
              </a:ext>
            </a:extLst>
          </p:cNvPr>
          <p:cNvSpPr txBox="1"/>
          <p:nvPr/>
        </p:nvSpPr>
        <p:spPr>
          <a:xfrm>
            <a:off x="1796031" y="4869854"/>
            <a:ext cx="5049292" cy="1346723"/>
          </a:xfrm>
          <a:prstGeom prst="rect">
            <a:avLst/>
          </a:prstGeom>
        </p:spPr>
        <p:txBody>
          <a:bodyPr vert="horz" wrap="square" lIns="0" tIns="30361" rIns="0" bIns="0" rtlCol="0">
            <a:spAutoFit/>
          </a:bodyPr>
          <a:lstStyle/>
          <a:p>
            <a:pPr marL="299134">
              <a:spcBef>
                <a:spcPts val="239"/>
              </a:spcBef>
              <a:tabLst>
                <a:tab pos="976427" algn="l"/>
                <a:tab pos="1363068" algn="l"/>
              </a:tabLst>
            </a:pPr>
            <a:r>
              <a:rPr sz="1266" spc="-4" dirty="0">
                <a:latin typeface="DejaVu Sans Mono"/>
                <a:cs typeface="DejaVu Sans Mono"/>
              </a:rPr>
              <a:t>public	int	to()</a:t>
            </a:r>
            <a:endParaRPr sz="1266">
              <a:latin typeface="DejaVu Sans Mono"/>
              <a:cs typeface="DejaVu Sans Mono"/>
            </a:endParaRPr>
          </a:p>
          <a:p>
            <a:pPr marL="299134">
              <a:spcBef>
                <a:spcPts val="169"/>
              </a:spcBef>
              <a:tabLst>
                <a:tab pos="589338" algn="l"/>
                <a:tab pos="1266631" algn="l"/>
                <a:tab pos="1653719" algn="l"/>
              </a:tabLst>
            </a:pPr>
            <a:r>
              <a:rPr sz="1266" spc="-4" dirty="0">
                <a:latin typeface="DejaVu Sans Mono"/>
                <a:cs typeface="DejaVu Sans Mono"/>
              </a:rPr>
              <a:t>{	return	w;	}</a:t>
            </a:r>
            <a:endParaRPr sz="1266">
              <a:latin typeface="DejaVu Sans Mono"/>
              <a:cs typeface="DejaVu Sans Mono"/>
            </a:endParaRPr>
          </a:p>
          <a:p>
            <a:pPr>
              <a:spcBef>
                <a:spcPts val="14"/>
              </a:spcBef>
            </a:pPr>
            <a:endParaRPr sz="1723">
              <a:latin typeface="Times New Roman"/>
              <a:cs typeface="Times New Roman"/>
            </a:endParaRPr>
          </a:p>
          <a:p>
            <a:pPr marL="299134">
              <a:tabLst>
                <a:tab pos="976427" algn="l"/>
                <a:tab pos="1363068" algn="l"/>
              </a:tabLst>
            </a:pPr>
            <a:r>
              <a:rPr sz="1266" spc="-4" dirty="0">
                <a:latin typeface="DejaVu Sans Mono"/>
                <a:cs typeface="DejaVu Sans Mono"/>
              </a:rPr>
              <a:t>public	int	weight()</a:t>
            </a:r>
            <a:endParaRPr sz="1266">
              <a:latin typeface="DejaVu Sans Mono"/>
              <a:cs typeface="DejaVu Sans Mono"/>
            </a:endParaRPr>
          </a:p>
          <a:p>
            <a:pPr marL="299134">
              <a:spcBef>
                <a:spcPts val="239"/>
              </a:spcBef>
              <a:tabLst>
                <a:tab pos="589338" algn="l"/>
                <a:tab pos="1266631" algn="l"/>
                <a:tab pos="2040808" algn="l"/>
              </a:tabLst>
            </a:pPr>
            <a:r>
              <a:rPr sz="1266" spc="-4" dirty="0">
                <a:latin typeface="DejaVu Sans Mono"/>
                <a:cs typeface="DejaVu Sans Mono"/>
              </a:rPr>
              <a:t>{	return	weight;	}</a:t>
            </a:r>
            <a:endParaRPr sz="1266">
              <a:latin typeface="DejaVu Sans Mono"/>
              <a:cs typeface="DejaVu Sans Mono"/>
            </a:endParaRPr>
          </a:p>
          <a:p>
            <a:pPr marL="8929">
              <a:spcBef>
                <a:spcPts val="239"/>
              </a:spcBef>
            </a:pPr>
            <a:r>
              <a:rPr sz="1266" spc="-4" dirty="0">
                <a:latin typeface="DejaVu Sans Mono"/>
                <a:cs typeface="DejaVu Sans Mono"/>
              </a:rPr>
              <a:t>}</a:t>
            </a:r>
            <a:endParaRPr sz="1266">
              <a:latin typeface="DejaVu Sans Mono"/>
              <a:cs typeface="DejaVu Sans Mono"/>
            </a:endParaRPr>
          </a:p>
        </p:txBody>
      </p:sp>
    </p:spTree>
    <p:extLst>
      <p:ext uri="{BB962C8B-B14F-4D97-AF65-F5344CB8AC3E}">
        <p14:creationId xmlns:p14="http://schemas.microsoft.com/office/powerpoint/2010/main" val="2240618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nodes have been treated as an intermediate node,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every vertex, considering every vertex 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every vertex. </a:t>
            </a:r>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Quiz: increase weight of every edge by 1</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1"/>
            <a:ext cx="8229600" cy="2401202"/>
          </a:xfrm>
        </p:spPr>
        <p:txBody>
          <a:bodyPr>
            <a:normAutofit fontScale="92500" lnSpcReduction="20000"/>
          </a:bodyPr>
          <a:lstStyle/>
          <a:p>
            <a:r>
              <a:rPr lang="en-GB" dirty="0"/>
              <a:t>In a weighted graph, assume that the shortest path from a source 's' to a destination 't' is correctly calculated using a shortest path algorithm. Is the following statement true? If we increase weight of every edge by 1, the shortest path always remains same.</a:t>
            </a:r>
          </a:p>
          <a:p>
            <a:r>
              <a:rPr lang="en-GB" dirty="0"/>
              <a:t>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3879439"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3298473" y="43665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832165" y="411847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926713"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987590"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4345747" y="436795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5406624" y="43707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4640680" y="302987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3381064" y="4001403"/>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4403890" y="4001403"/>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5441118" y="4028862"/>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4451173" y="4632323"/>
            <a:ext cx="370114" cy="369332"/>
          </a:xfrm>
          <a:prstGeom prst="rect">
            <a:avLst/>
          </a:prstGeom>
          <a:noFill/>
        </p:spPr>
        <p:txBody>
          <a:bodyPr wrap="square">
            <a:spAutoFit/>
          </a:bodyPr>
          <a:lstStyle/>
          <a:p>
            <a:r>
              <a:rPr lang="en-GB" dirty="0"/>
              <a:t> 4</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latin typeface="Arial"/>
                <a:cs typeface="Arial"/>
              </a:rPr>
              <a:t>Edge-</a:t>
            </a:r>
            <a:r>
              <a:rPr lang="en-US" altLang="zh-CN" dirty="0">
                <a:latin typeface="Arial"/>
                <a:cs typeface="Arial"/>
              </a:rPr>
              <a:t>W</a:t>
            </a:r>
            <a:r>
              <a:rPr lang="en-US" dirty="0">
                <a:latin typeface="Arial"/>
                <a:cs typeface="Arial"/>
              </a:rPr>
              <a:t>eighted </a:t>
            </a:r>
            <a:r>
              <a:rPr lang="en-US" altLang="zh-CN" spc="57" dirty="0">
                <a:latin typeface="Arial"/>
                <a:cs typeface="Arial"/>
              </a:rPr>
              <a:t>G</a:t>
            </a:r>
            <a:r>
              <a:rPr lang="en-US" spc="57" dirty="0">
                <a:latin typeface="Arial"/>
                <a:cs typeface="Arial"/>
              </a:rPr>
              <a:t>raph</a:t>
            </a:r>
            <a:r>
              <a:rPr lang="en-US" spc="49" dirty="0">
                <a:latin typeface="Arial"/>
                <a:cs typeface="Arial"/>
              </a:rPr>
              <a:t> </a:t>
            </a:r>
            <a:r>
              <a:rPr lang="en-US" spc="-26" dirty="0">
                <a:latin typeface="Arial"/>
                <a:cs typeface="Arial"/>
              </a:rPr>
              <a:t>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66257" y="1381858"/>
            <a:ext cx="8485464" cy="2862322"/>
          </a:xfrm>
          <a:prstGeom prst="rect">
            <a:avLst/>
          </a:prstGeom>
          <a:solidFill>
            <a:schemeClr val="bg1">
              <a:lumMod val="95000"/>
            </a:schemeClr>
          </a:solidFill>
          <a:ln>
            <a:noFill/>
          </a:ln>
        </p:spPr>
        <p:txBody>
          <a:bodyPr wrap="square" rtlCol="0">
            <a:spAutoFit/>
          </a:bodyPr>
          <a:lstStyle/>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EdgeWeightedDigraph</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EdgeWeightedDigraph</a:t>
            </a:r>
            <a:r>
              <a:rPr lang="en-US" sz="1200" dirty="0">
                <a:latin typeface="Menlo" panose="020B0609030804020204" pitchFamily="49" charset="0"/>
                <a:ea typeface="Menlo" panose="020B0609030804020204" pitchFamily="49" charset="0"/>
                <a:cs typeface="Menlo" panose="020B0609030804020204" pitchFamily="49" charset="0"/>
              </a:rPr>
              <a:t>(int V)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edge-weighted digraph with V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void </a:t>
            </a:r>
            <a:r>
              <a:rPr lang="en-US" sz="1200" dirty="0" err="1">
                <a:latin typeface="Menlo" panose="020B0609030804020204" pitchFamily="49" charset="0"/>
                <a:ea typeface="Menlo" panose="020B0609030804020204" pitchFamily="49" charset="0"/>
                <a:cs typeface="Menlo" panose="020B0609030804020204" pitchFamily="49" charset="0"/>
              </a:rPr>
              <a:t>addEdge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add weighted directed edge e</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a:t>
            </a:r>
            <a:r>
              <a:rPr lang="en-US" sz="1200" dirty="0" err="1">
                <a:latin typeface="Menlo" panose="020B0609030804020204" pitchFamily="49" charset="0"/>
                <a:ea typeface="Menlo" panose="020B0609030804020204" pitchFamily="49" charset="0"/>
                <a:cs typeface="Menlo" panose="020B0609030804020204" pitchFamily="49" charset="0"/>
              </a:rPr>
              <a:t>adj</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edges pointing from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edges()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all edges in this graph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int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edges</a:t>
            </a:r>
            <a:r>
              <a:rPr lang="zh-CN" altLang="en-US" sz="1200" i="1" dirty="0">
                <a:solidFill>
                  <a:srgbClr val="1B8E1D"/>
                </a:solidFill>
                <a:latin typeface="Menlo" panose="020B0609030804020204" pitchFamily="49" charset="0"/>
                <a:cs typeface="Menlo" panose="020B0609030804020204" pitchFamily="49" charset="0"/>
              </a:rPr>
              <a:t>   </a:t>
            </a:r>
            <a:endPar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566257" y="1668831"/>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209" name="object 3">
            <a:extLst>
              <a:ext uri="{FF2B5EF4-FFF2-40B4-BE49-F238E27FC236}">
                <a16:creationId xmlns:a16="http://schemas.microsoft.com/office/drawing/2014/main" id="{01DF85C7-6121-C745-B267-3DAC78DE13B7}"/>
              </a:ext>
            </a:extLst>
          </p:cNvPr>
          <p:cNvSpPr txBox="1"/>
          <p:nvPr/>
        </p:nvSpPr>
        <p:spPr>
          <a:xfrm>
            <a:off x="2459680" y="4639151"/>
            <a:ext cx="282178" cy="197290"/>
          </a:xfrm>
          <a:prstGeom prst="rect">
            <a:avLst/>
          </a:prstGeom>
        </p:spPr>
        <p:txBody>
          <a:bodyPr vert="horz" wrap="square" lIns="0" tIns="12502" rIns="0" bIns="0" rtlCol="0">
            <a:spAutoFit/>
          </a:bodyPr>
          <a:lstStyle/>
          <a:p>
            <a:pPr marL="8929" algn="ctr">
              <a:spcBef>
                <a:spcPts val="98"/>
              </a:spcBef>
            </a:pPr>
            <a:r>
              <a:rPr sz="1200" kern="0" dirty="0">
                <a:solidFill>
                  <a:srgbClr val="BF311A"/>
                </a:solidFill>
                <a:latin typeface="Arial" panose="020B0604020202020204" pitchFamily="34" charset="0"/>
                <a:cs typeface="Arial" panose="020B0604020202020204" pitchFamily="34" charset="0"/>
              </a:rPr>
              <a:t>adj</a:t>
            </a:r>
            <a:endParaRPr sz="1125" kern="0" dirty="0">
              <a:latin typeface="Arial" panose="020B0604020202020204" pitchFamily="34" charset="0"/>
              <a:cs typeface="Arial" panose="020B0604020202020204" pitchFamily="34" charset="0"/>
            </a:endParaRPr>
          </a:p>
        </p:txBody>
      </p:sp>
      <p:sp>
        <p:nvSpPr>
          <p:cNvPr id="210" name="object 4">
            <a:extLst>
              <a:ext uri="{FF2B5EF4-FFF2-40B4-BE49-F238E27FC236}">
                <a16:creationId xmlns:a16="http://schemas.microsoft.com/office/drawing/2014/main" id="{C0BED6DF-D209-4D41-B45D-1A4E2278090C}"/>
              </a:ext>
            </a:extLst>
          </p:cNvPr>
          <p:cNvSpPr txBox="1"/>
          <p:nvPr/>
        </p:nvSpPr>
        <p:spPr>
          <a:xfrm>
            <a:off x="2314783" y="4849897"/>
            <a:ext cx="106263" cy="1511832"/>
          </a:xfrm>
          <a:prstGeom prst="rect">
            <a:avLst/>
          </a:prstGeom>
        </p:spPr>
        <p:txBody>
          <a:bodyPr vert="horz" wrap="square" lIns="0" tIns="87511" rIns="0" bIns="0" rtlCol="0">
            <a:spAutoFit/>
          </a:bodyPr>
          <a:lstStyle/>
          <a:p>
            <a:pPr marL="8929">
              <a:spcBef>
                <a:spcPts val="689"/>
              </a:spcBef>
            </a:pPr>
            <a:r>
              <a:rPr sz="1125" spc="14" dirty="0">
                <a:solidFill>
                  <a:srgbClr val="BF311A"/>
                </a:solidFill>
                <a:latin typeface="Arial" panose="020B0604020202020204" pitchFamily="34" charset="0"/>
                <a:cs typeface="Arial" panose="020B0604020202020204" pitchFamily="34" charset="0"/>
              </a:rPr>
              <a:t>0</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1</a:t>
            </a:r>
            <a:endParaRPr sz="1125" dirty="0">
              <a:latin typeface="Arial" panose="020B0604020202020204" pitchFamily="34" charset="0"/>
              <a:cs typeface="Arial" panose="020B0604020202020204" pitchFamily="34" charset="0"/>
            </a:endParaRPr>
          </a:p>
          <a:p>
            <a:pPr marL="8929">
              <a:spcBef>
                <a:spcPts val="629"/>
              </a:spcBef>
            </a:pPr>
            <a:r>
              <a:rPr sz="1125" spc="14" dirty="0">
                <a:solidFill>
                  <a:srgbClr val="BF311A"/>
                </a:solidFill>
                <a:latin typeface="Arial" panose="020B0604020202020204" pitchFamily="34" charset="0"/>
                <a:cs typeface="Arial" panose="020B0604020202020204" pitchFamily="34" charset="0"/>
              </a:rPr>
              <a:t>2</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3</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4</a:t>
            </a:r>
            <a:endParaRPr sz="1125" dirty="0">
              <a:latin typeface="Arial" panose="020B0604020202020204" pitchFamily="34" charset="0"/>
              <a:cs typeface="Arial" panose="020B0604020202020204" pitchFamily="34" charset="0"/>
            </a:endParaRPr>
          </a:p>
          <a:p>
            <a:pPr marL="8929">
              <a:spcBef>
                <a:spcPts val="626"/>
              </a:spcBef>
            </a:pPr>
            <a:endParaRPr sz="1125" dirty="0">
              <a:latin typeface="Arial" panose="020B0604020202020204" pitchFamily="34" charset="0"/>
              <a:cs typeface="Arial" panose="020B0604020202020204" pitchFamily="34" charset="0"/>
            </a:endParaRPr>
          </a:p>
        </p:txBody>
      </p:sp>
      <p:sp>
        <p:nvSpPr>
          <p:cNvPr id="211" name="object 8">
            <a:extLst>
              <a:ext uri="{FF2B5EF4-FFF2-40B4-BE49-F238E27FC236}">
                <a16:creationId xmlns:a16="http://schemas.microsoft.com/office/drawing/2014/main" id="{3B6DD902-CFA7-864A-909C-7F4062CD2ACD}"/>
              </a:ext>
            </a:extLst>
          </p:cNvPr>
          <p:cNvSpPr/>
          <p:nvPr/>
        </p:nvSpPr>
        <p:spPr>
          <a:xfrm>
            <a:off x="3712322" y="443242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2" name="object 30">
            <a:extLst>
              <a:ext uri="{FF2B5EF4-FFF2-40B4-BE49-F238E27FC236}">
                <a16:creationId xmlns:a16="http://schemas.microsoft.com/office/drawing/2014/main" id="{D91629AF-8E7E-CD46-A75B-261D031342A9}"/>
              </a:ext>
            </a:extLst>
          </p:cNvPr>
          <p:cNvGraphicFramePr>
            <a:graphicFrameLocks noGrp="1"/>
          </p:cNvGraphicFramePr>
          <p:nvPr>
            <p:extLst>
              <p:ext uri="{D42A27DB-BD31-4B8C-83A1-F6EECF244321}">
                <p14:modId xmlns:p14="http://schemas.microsoft.com/office/powerpoint/2010/main" val="4232247944"/>
              </p:ext>
            </p:extLst>
          </p:nvPr>
        </p:nvGraphicFramePr>
        <p:xfrm>
          <a:off x="2474573" y="4900920"/>
          <a:ext cx="252710" cy="1254620"/>
        </p:xfrm>
        <a:graphic>
          <a:graphicData uri="http://schemas.openxmlformats.org/drawingml/2006/table">
            <a:tbl>
              <a:tblPr firstRow="1" bandRow="1">
                <a:tableStyleId>{2D5ABB26-0587-4C30-8999-92F81FD0307C}</a:tableStyleId>
              </a:tblPr>
              <a:tblGrid>
                <a:gridCol w="252710">
                  <a:extLst>
                    <a:ext uri="{9D8B030D-6E8A-4147-A177-3AD203B41FA5}">
                      <a16:colId xmlns:a16="http://schemas.microsoft.com/office/drawing/2014/main" val="20000"/>
                    </a:ext>
                  </a:extLst>
                </a:gridCol>
              </a:tblGrid>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1"/>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2"/>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3"/>
                  </a:ext>
                </a:extLst>
              </a:tr>
              <a:tr h="250924">
                <a:tc>
                  <a:txBody>
                    <a:bodyPr/>
                    <a:lstStyle/>
                    <a:p>
                      <a:pPr>
                        <a:lnSpc>
                          <a:spcPct val="100000"/>
                        </a:lnSpc>
                      </a:pPr>
                      <a:endParaRPr sz="1300" dirty="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213" name="object 31">
            <a:extLst>
              <a:ext uri="{FF2B5EF4-FFF2-40B4-BE49-F238E27FC236}">
                <a16:creationId xmlns:a16="http://schemas.microsoft.com/office/drawing/2014/main" id="{727C2676-21A3-B14E-9887-B919CF76F205}"/>
              </a:ext>
            </a:extLst>
          </p:cNvPr>
          <p:cNvSpPr/>
          <p:nvPr/>
        </p:nvSpPr>
        <p:spPr>
          <a:xfrm>
            <a:off x="4957437" y="4498478"/>
            <a:ext cx="83742" cy="50872"/>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4" name="object 32">
            <a:extLst>
              <a:ext uri="{FF2B5EF4-FFF2-40B4-BE49-F238E27FC236}">
                <a16:creationId xmlns:a16="http://schemas.microsoft.com/office/drawing/2014/main" id="{C54A3D89-7CCA-B54D-8127-1C184D66729E}"/>
              </a:ext>
            </a:extLst>
          </p:cNvPr>
          <p:cNvSpPr/>
          <p:nvPr/>
        </p:nvSpPr>
        <p:spPr>
          <a:xfrm>
            <a:off x="4962983" y="4504835"/>
            <a:ext cx="62954" cy="38398"/>
          </a:xfrm>
          <a:custGeom>
            <a:avLst/>
            <a:gdLst/>
            <a:ahLst/>
            <a:cxnLst/>
            <a:rect l="l" t="t" r="r" b="b"/>
            <a:pathLst>
              <a:path w="89534" h="54610">
                <a:moveTo>
                  <a:pt x="888" y="0"/>
                </a:moveTo>
                <a:lnTo>
                  <a:pt x="0" y="596"/>
                </a:lnTo>
                <a:lnTo>
                  <a:pt x="16116" y="27139"/>
                </a:lnTo>
                <a:lnTo>
                  <a:pt x="0" y="53797"/>
                </a:lnTo>
                <a:lnTo>
                  <a:pt x="888" y="54267"/>
                </a:lnTo>
                <a:lnTo>
                  <a:pt x="44119" y="37071"/>
                </a:lnTo>
                <a:lnTo>
                  <a:pt x="89331" y="27139"/>
                </a:lnTo>
                <a:lnTo>
                  <a:pt x="44119" y="17195"/>
                </a:lnTo>
                <a:lnTo>
                  <a:pt x="888" y="0"/>
                </a:lnTo>
                <a:close/>
              </a:path>
            </a:pathLst>
          </a:custGeom>
          <a:solidFill>
            <a:srgbClr val="231F20"/>
          </a:solid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5" name="object 33">
            <a:extLst>
              <a:ext uri="{FF2B5EF4-FFF2-40B4-BE49-F238E27FC236}">
                <a16:creationId xmlns:a16="http://schemas.microsoft.com/office/drawing/2014/main" id="{F6DB8FEE-306B-3B4F-9078-8A59FA0FC232}"/>
              </a:ext>
            </a:extLst>
          </p:cNvPr>
          <p:cNvGraphicFramePr>
            <a:graphicFrameLocks noGrp="1"/>
          </p:cNvGraphicFramePr>
          <p:nvPr>
            <p:extLst>
              <p:ext uri="{D42A27DB-BD31-4B8C-83A1-F6EECF244321}">
                <p14:modId xmlns:p14="http://schemas.microsoft.com/office/powerpoint/2010/main" val="1260465968"/>
              </p:ext>
            </p:extLst>
          </p:nvPr>
        </p:nvGraphicFramePr>
        <p:xfrm>
          <a:off x="3910237" y="4398404"/>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graphicFrame>
        <p:nvGraphicFramePr>
          <p:cNvPr id="216" name="object 34">
            <a:extLst>
              <a:ext uri="{FF2B5EF4-FFF2-40B4-BE49-F238E27FC236}">
                <a16:creationId xmlns:a16="http://schemas.microsoft.com/office/drawing/2014/main" id="{0F881080-8517-3046-A9AF-52ECF3AA5F1E}"/>
              </a:ext>
            </a:extLst>
          </p:cNvPr>
          <p:cNvGraphicFramePr>
            <a:graphicFrameLocks noGrp="1"/>
          </p:cNvGraphicFramePr>
          <p:nvPr>
            <p:extLst>
              <p:ext uri="{D42A27DB-BD31-4B8C-83A1-F6EECF244321}">
                <p14:modId xmlns:p14="http://schemas.microsoft.com/office/powerpoint/2010/main" val="72914955"/>
              </p:ext>
            </p:extLst>
          </p:nvPr>
        </p:nvGraphicFramePr>
        <p:xfrm>
          <a:off x="4980428" y="4393169"/>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1</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.38</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17" name="object 45">
            <a:extLst>
              <a:ext uri="{FF2B5EF4-FFF2-40B4-BE49-F238E27FC236}">
                <a16:creationId xmlns:a16="http://schemas.microsoft.com/office/drawing/2014/main" id="{88226FD1-53AC-FA4A-84F9-5146AE97981E}"/>
              </a:ext>
            </a:extLst>
          </p:cNvPr>
          <p:cNvSpPr txBox="1"/>
          <p:nvPr/>
        </p:nvSpPr>
        <p:spPr>
          <a:xfrm>
            <a:off x="5755078" y="5516813"/>
            <a:ext cx="1075134" cy="549880"/>
          </a:xfrm>
          <a:prstGeom prst="rect">
            <a:avLst/>
          </a:prstGeom>
        </p:spPr>
        <p:txBody>
          <a:bodyPr vert="horz" wrap="square" lIns="0" tIns="11162" rIns="0" bIns="0" rtlCol="0">
            <a:spAutoFit/>
          </a:bodyPr>
          <a:lstStyle/>
          <a:p>
            <a:pPr algn="ctr">
              <a:lnSpc>
                <a:spcPts val="1561"/>
              </a:lnSpc>
              <a:spcBef>
                <a:spcPts val="88"/>
              </a:spcBef>
            </a:pPr>
            <a:r>
              <a:rPr sz="1200" dirty="0">
                <a:solidFill>
                  <a:srgbClr val="BF311A"/>
                </a:solidFill>
                <a:latin typeface="Arial" panose="020B0604020202020204" pitchFamily="34" charset="0"/>
                <a:cs typeface="Arial" panose="020B0604020202020204" pitchFamily="34" charset="0"/>
              </a:rPr>
              <a:t>reference to a</a:t>
            </a:r>
          </a:p>
          <a:p>
            <a:pPr algn="ctr">
              <a:lnSpc>
                <a:spcPts val="1164"/>
              </a:lnSpc>
            </a:pPr>
            <a:r>
              <a:rPr sz="1200" dirty="0">
                <a:solidFill>
                  <a:srgbClr val="BF311A"/>
                </a:solidFill>
                <a:latin typeface="Arial" panose="020B0604020202020204" pitchFamily="34" charset="0"/>
                <a:cs typeface="Arial" panose="020B0604020202020204" pitchFamily="34" charset="0"/>
              </a:rPr>
              <a:t>DirectedEdge</a:t>
            </a:r>
          </a:p>
          <a:p>
            <a:pPr algn="ctr">
              <a:lnSpc>
                <a:spcPts val="1375"/>
              </a:lnSpc>
            </a:pPr>
            <a:r>
              <a:rPr sz="1200" dirty="0">
                <a:solidFill>
                  <a:srgbClr val="BF311A"/>
                </a:solidFill>
                <a:latin typeface="Arial" panose="020B0604020202020204" pitchFamily="34" charset="0"/>
                <a:cs typeface="Arial" panose="020B0604020202020204" pitchFamily="34" charset="0"/>
              </a:rPr>
              <a:t>object</a:t>
            </a:r>
          </a:p>
        </p:txBody>
      </p:sp>
      <p:sp>
        <p:nvSpPr>
          <p:cNvPr id="218" name="object 52">
            <a:extLst>
              <a:ext uri="{FF2B5EF4-FFF2-40B4-BE49-F238E27FC236}">
                <a16:creationId xmlns:a16="http://schemas.microsoft.com/office/drawing/2014/main" id="{1B09CDA3-014B-3C43-A117-7A558660EEF9}"/>
              </a:ext>
            </a:extLst>
          </p:cNvPr>
          <p:cNvSpPr/>
          <p:nvPr/>
        </p:nvSpPr>
        <p:spPr>
          <a:xfrm>
            <a:off x="3615655" y="4342624"/>
            <a:ext cx="2311905" cy="355848"/>
          </a:xfrm>
          <a:custGeom>
            <a:avLst/>
            <a:gdLst/>
            <a:ahLst/>
            <a:cxnLst/>
            <a:rect l="l" t="t" r="r" b="b"/>
            <a:pathLst>
              <a:path w="3384550" h="506094">
                <a:moveTo>
                  <a:pt x="3384233" y="505816"/>
                </a:moveTo>
                <a:lnTo>
                  <a:pt x="0" y="505816"/>
                </a:lnTo>
                <a:lnTo>
                  <a:pt x="0" y="0"/>
                </a:lnTo>
                <a:lnTo>
                  <a:pt x="3384233" y="0"/>
                </a:lnTo>
                <a:lnTo>
                  <a:pt x="338423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9" name="object 53">
            <a:extLst>
              <a:ext uri="{FF2B5EF4-FFF2-40B4-BE49-F238E27FC236}">
                <a16:creationId xmlns:a16="http://schemas.microsoft.com/office/drawing/2014/main" id="{8EA364B3-8716-064B-B404-6B01192C5FBD}"/>
              </a:ext>
            </a:extLst>
          </p:cNvPr>
          <p:cNvSpPr/>
          <p:nvPr/>
        </p:nvSpPr>
        <p:spPr>
          <a:xfrm>
            <a:off x="3712322" y="491415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0" name="object 54">
            <a:extLst>
              <a:ext uri="{FF2B5EF4-FFF2-40B4-BE49-F238E27FC236}">
                <a16:creationId xmlns:a16="http://schemas.microsoft.com/office/drawing/2014/main" id="{C2A18C46-69D6-D54A-A8F7-85EA66868EAF}"/>
              </a:ext>
            </a:extLst>
          </p:cNvPr>
          <p:cNvGraphicFramePr>
            <a:graphicFrameLocks noGrp="1"/>
          </p:cNvGraphicFramePr>
          <p:nvPr>
            <p:extLst>
              <p:ext uri="{D42A27DB-BD31-4B8C-83A1-F6EECF244321}">
                <p14:modId xmlns:p14="http://schemas.microsoft.com/office/powerpoint/2010/main" val="1723234226"/>
              </p:ext>
            </p:extLst>
          </p:nvPr>
        </p:nvGraphicFramePr>
        <p:xfrm>
          <a:off x="3913531" y="4874890"/>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1</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.29</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1" name="object 55">
            <a:extLst>
              <a:ext uri="{FF2B5EF4-FFF2-40B4-BE49-F238E27FC236}">
                <a16:creationId xmlns:a16="http://schemas.microsoft.com/office/drawing/2014/main" id="{55A492A3-05B8-974C-A0E6-5FE26593BEC5}"/>
              </a:ext>
            </a:extLst>
          </p:cNvPr>
          <p:cNvSpPr/>
          <p:nvPr/>
        </p:nvSpPr>
        <p:spPr>
          <a:xfrm>
            <a:off x="3615656" y="4824365"/>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2" name="object 56">
            <a:extLst>
              <a:ext uri="{FF2B5EF4-FFF2-40B4-BE49-F238E27FC236}">
                <a16:creationId xmlns:a16="http://schemas.microsoft.com/office/drawing/2014/main" id="{6A0271D5-935F-C04A-9FEF-DBF58087CC60}"/>
              </a:ext>
            </a:extLst>
          </p:cNvPr>
          <p:cNvSpPr/>
          <p:nvPr/>
        </p:nvSpPr>
        <p:spPr>
          <a:xfrm>
            <a:off x="3712322" y="5395872"/>
            <a:ext cx="178883" cy="85648"/>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3" name="object 57">
            <a:extLst>
              <a:ext uri="{FF2B5EF4-FFF2-40B4-BE49-F238E27FC236}">
                <a16:creationId xmlns:a16="http://schemas.microsoft.com/office/drawing/2014/main" id="{6D4E0A04-D958-F341-861A-92FF427EC3C8}"/>
              </a:ext>
            </a:extLst>
          </p:cNvPr>
          <p:cNvGraphicFramePr>
            <a:graphicFrameLocks noGrp="1"/>
          </p:cNvGraphicFramePr>
          <p:nvPr>
            <p:extLst>
              <p:ext uri="{D42A27DB-BD31-4B8C-83A1-F6EECF244321}">
                <p14:modId xmlns:p14="http://schemas.microsoft.com/office/powerpoint/2010/main" val="2946819189"/>
              </p:ext>
            </p:extLst>
          </p:nvPr>
        </p:nvGraphicFramePr>
        <p:xfrm>
          <a:off x="3915266" y="5356611"/>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4" name="object 58">
            <a:extLst>
              <a:ext uri="{FF2B5EF4-FFF2-40B4-BE49-F238E27FC236}">
                <a16:creationId xmlns:a16="http://schemas.microsoft.com/office/drawing/2014/main" id="{06DB8D1A-0EB1-5540-9805-1CE6F614E4AE}"/>
              </a:ext>
            </a:extLst>
          </p:cNvPr>
          <p:cNvSpPr/>
          <p:nvPr/>
        </p:nvSpPr>
        <p:spPr>
          <a:xfrm>
            <a:off x="3615656" y="5306086"/>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5" name="object 59">
            <a:extLst>
              <a:ext uri="{FF2B5EF4-FFF2-40B4-BE49-F238E27FC236}">
                <a16:creationId xmlns:a16="http://schemas.microsoft.com/office/drawing/2014/main" id="{76AF4382-ED72-5B44-85AB-E3D41C2D8E44}"/>
              </a:ext>
            </a:extLst>
          </p:cNvPr>
          <p:cNvSpPr/>
          <p:nvPr/>
        </p:nvSpPr>
        <p:spPr>
          <a:xfrm>
            <a:off x="3712322" y="5877602"/>
            <a:ext cx="178883" cy="85648"/>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6" name="object 60">
            <a:extLst>
              <a:ext uri="{FF2B5EF4-FFF2-40B4-BE49-F238E27FC236}">
                <a16:creationId xmlns:a16="http://schemas.microsoft.com/office/drawing/2014/main" id="{3C9689D4-7FCE-A042-92A2-9842665EE456}"/>
              </a:ext>
            </a:extLst>
          </p:cNvPr>
          <p:cNvGraphicFramePr>
            <a:graphicFrameLocks noGrp="1"/>
          </p:cNvGraphicFramePr>
          <p:nvPr>
            <p:extLst>
              <p:ext uri="{D42A27DB-BD31-4B8C-83A1-F6EECF244321}">
                <p14:modId xmlns:p14="http://schemas.microsoft.com/office/powerpoint/2010/main" val="3752364581"/>
              </p:ext>
            </p:extLst>
          </p:nvPr>
        </p:nvGraphicFramePr>
        <p:xfrm>
          <a:off x="3913531" y="5838352"/>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.52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7" name="object 61">
            <a:extLst>
              <a:ext uri="{FF2B5EF4-FFF2-40B4-BE49-F238E27FC236}">
                <a16:creationId xmlns:a16="http://schemas.microsoft.com/office/drawing/2014/main" id="{2C9CFD19-3217-2040-9246-40CCC4F0E77A}"/>
              </a:ext>
            </a:extLst>
          </p:cNvPr>
          <p:cNvSpPr/>
          <p:nvPr/>
        </p:nvSpPr>
        <p:spPr>
          <a:xfrm>
            <a:off x="3615656" y="5787808"/>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8" name="object 62">
            <a:extLst>
              <a:ext uri="{FF2B5EF4-FFF2-40B4-BE49-F238E27FC236}">
                <a16:creationId xmlns:a16="http://schemas.microsoft.com/office/drawing/2014/main" id="{A219CB04-E3A5-3D42-A6D0-42A5542E66EF}"/>
              </a:ext>
            </a:extLst>
          </p:cNvPr>
          <p:cNvSpPr/>
          <p:nvPr/>
        </p:nvSpPr>
        <p:spPr>
          <a:xfrm>
            <a:off x="3712322" y="6359331"/>
            <a:ext cx="178883" cy="85639"/>
          </a:xfrm>
          <a:prstGeom prst="rect">
            <a:avLst/>
          </a:prstGeom>
          <a:blipFill>
            <a:blip r:embed="rId6"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9" name="object 66">
            <a:extLst>
              <a:ext uri="{FF2B5EF4-FFF2-40B4-BE49-F238E27FC236}">
                <a16:creationId xmlns:a16="http://schemas.microsoft.com/office/drawing/2014/main" id="{C5C8CD87-6F5D-5547-840E-C75509931C76}"/>
              </a:ext>
            </a:extLst>
          </p:cNvPr>
          <p:cNvGraphicFramePr>
            <a:graphicFrameLocks noGrp="1"/>
          </p:cNvGraphicFramePr>
          <p:nvPr>
            <p:extLst>
              <p:ext uri="{D42A27DB-BD31-4B8C-83A1-F6EECF244321}">
                <p14:modId xmlns:p14="http://schemas.microsoft.com/office/powerpoint/2010/main" val="2936085971"/>
              </p:ext>
            </p:extLst>
          </p:nvPr>
        </p:nvGraphicFramePr>
        <p:xfrm>
          <a:off x="4980428" y="6327897"/>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4</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0</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.35</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30" name="object 67">
            <a:extLst>
              <a:ext uri="{FF2B5EF4-FFF2-40B4-BE49-F238E27FC236}">
                <a16:creationId xmlns:a16="http://schemas.microsoft.com/office/drawing/2014/main" id="{1EFEE6D3-53D9-AB48-B2EC-BD47F1769F7B}"/>
              </a:ext>
            </a:extLst>
          </p:cNvPr>
          <p:cNvSpPr/>
          <p:nvPr/>
        </p:nvSpPr>
        <p:spPr>
          <a:xfrm>
            <a:off x="3615643" y="6269551"/>
            <a:ext cx="2311905" cy="362098"/>
          </a:xfrm>
          <a:custGeom>
            <a:avLst/>
            <a:gdLst/>
            <a:ahLst/>
            <a:cxnLst/>
            <a:rect l="l" t="t" r="r" b="b"/>
            <a:pathLst>
              <a:path w="3387090" h="514985">
                <a:moveTo>
                  <a:pt x="3386939" y="514802"/>
                </a:moveTo>
                <a:lnTo>
                  <a:pt x="0" y="505787"/>
                </a:lnTo>
                <a:lnTo>
                  <a:pt x="0" y="0"/>
                </a:lnTo>
                <a:lnTo>
                  <a:pt x="3386939" y="9015"/>
                </a:lnTo>
                <a:lnTo>
                  <a:pt x="3386939" y="514802"/>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231" name="Straight Arrow Connector 230">
            <a:extLst>
              <a:ext uri="{FF2B5EF4-FFF2-40B4-BE49-F238E27FC236}">
                <a16:creationId xmlns:a16="http://schemas.microsoft.com/office/drawing/2014/main" id="{773C6F8A-C794-1843-AC26-D86F83171E48}"/>
              </a:ext>
            </a:extLst>
          </p:cNvPr>
          <p:cNvCxnSpPr/>
          <p:nvPr/>
        </p:nvCxnSpPr>
        <p:spPr>
          <a:xfrm flipV="1">
            <a:off x="2727283" y="4543233"/>
            <a:ext cx="888360" cy="45655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392A44F-BE5F-6B40-85DF-E641B1288549}"/>
              </a:ext>
            </a:extLst>
          </p:cNvPr>
          <p:cNvCxnSpPr>
            <a:cxnSpLocks/>
          </p:cNvCxnSpPr>
          <p:nvPr/>
        </p:nvCxnSpPr>
        <p:spPr>
          <a:xfrm flipV="1">
            <a:off x="2725846" y="4999616"/>
            <a:ext cx="889797" cy="2819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49102FE0-1BF2-2E4B-BEDD-B99896DA1896}"/>
              </a:ext>
            </a:extLst>
          </p:cNvPr>
          <p:cNvCxnSpPr>
            <a:cxnSpLocks/>
            <a:stCxn id="212" idx="3"/>
          </p:cNvCxnSpPr>
          <p:nvPr/>
        </p:nvCxnSpPr>
        <p:spPr>
          <a:xfrm flipV="1">
            <a:off x="2727283" y="5528229"/>
            <a:ext cx="888360"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09AECE0F-A85C-8541-994F-A956F56A4764}"/>
              </a:ext>
            </a:extLst>
          </p:cNvPr>
          <p:cNvCxnSpPr>
            <a:cxnSpLocks/>
          </p:cNvCxnSpPr>
          <p:nvPr/>
        </p:nvCxnSpPr>
        <p:spPr>
          <a:xfrm>
            <a:off x="2718921" y="5785976"/>
            <a:ext cx="896722" cy="20059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A4034F3D-8F2C-1A42-BB9D-96A241B79145}"/>
              </a:ext>
            </a:extLst>
          </p:cNvPr>
          <p:cNvCxnSpPr>
            <a:cxnSpLocks/>
          </p:cNvCxnSpPr>
          <p:nvPr/>
        </p:nvCxnSpPr>
        <p:spPr>
          <a:xfrm>
            <a:off x="2718921" y="6022878"/>
            <a:ext cx="896722" cy="42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4DCFC13C-0D9C-4F42-A228-ADBAAB897DA4}"/>
              </a:ext>
            </a:extLst>
          </p:cNvPr>
          <p:cNvCxnSpPr>
            <a:cxnSpLocks/>
          </p:cNvCxnSpPr>
          <p:nvPr/>
        </p:nvCxnSpPr>
        <p:spPr>
          <a:xfrm flipH="1">
            <a:off x="5763427" y="6022878"/>
            <a:ext cx="164133" cy="246673"/>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7" name="object 33">
            <a:extLst>
              <a:ext uri="{FF2B5EF4-FFF2-40B4-BE49-F238E27FC236}">
                <a16:creationId xmlns:a16="http://schemas.microsoft.com/office/drawing/2014/main" id="{501892D0-6E5A-C646-A14C-77DE1A379E97}"/>
              </a:ext>
            </a:extLst>
          </p:cNvPr>
          <p:cNvGraphicFramePr>
            <a:graphicFrameLocks noGrp="1"/>
          </p:cNvGraphicFramePr>
          <p:nvPr>
            <p:extLst>
              <p:ext uri="{D42A27DB-BD31-4B8C-83A1-F6EECF244321}">
                <p14:modId xmlns:p14="http://schemas.microsoft.com/office/powerpoint/2010/main" val="2705157337"/>
              </p:ext>
            </p:extLst>
          </p:nvPr>
        </p:nvGraphicFramePr>
        <p:xfrm>
          <a:off x="3920921" y="6311407"/>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lang="en-US" sz="1300" dirty="0">
                          <a:solidFill>
                            <a:srgbClr val="231F20"/>
                          </a:solidFill>
                          <a:latin typeface="DejaVu Sans Mono"/>
                          <a:cs typeface="DejaVu Sans Mono"/>
                        </a:rPr>
                        <a:t>4</a:t>
                      </a: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51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dissolve">
                                      <p:cBhvr>
                                        <p:cTn id="15" dur="500"/>
                                        <p:tgtEl>
                                          <p:spTgt spid="2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dissolve">
                                      <p:cBhvr>
                                        <p:cTn id="18" dur="500"/>
                                        <p:tgtEl>
                                          <p:spTgt spid="2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dissolve">
                                      <p:cBhvr>
                                        <p:cTn id="21" dur="500"/>
                                        <p:tgtEl>
                                          <p:spTgt spid="211"/>
                                        </p:tgtEl>
                                      </p:cBhvr>
                                    </p:animEffect>
                                  </p:childTnLst>
                                </p:cTn>
                              </p:par>
                              <p:par>
                                <p:cTn id="22" presetID="9" presetClass="entr" presetSubtype="0" fill="hold"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dissolve">
                                      <p:cBhvr>
                                        <p:cTn id="24" dur="500"/>
                                        <p:tgtEl>
                                          <p:spTgt spid="2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dissolve">
                                      <p:cBhvr>
                                        <p:cTn id="27" dur="500"/>
                                        <p:tgtEl>
                                          <p:spTgt spid="2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4"/>
                                        </p:tgtEl>
                                        <p:attrNameLst>
                                          <p:attrName>style.visibility</p:attrName>
                                        </p:attrNameLst>
                                      </p:cBhvr>
                                      <p:to>
                                        <p:strVal val="visible"/>
                                      </p:to>
                                    </p:set>
                                    <p:animEffect transition="in" filter="dissolve">
                                      <p:cBhvr>
                                        <p:cTn id="30" dur="500"/>
                                        <p:tgtEl>
                                          <p:spTgt spid="214"/>
                                        </p:tgtEl>
                                      </p:cBhvr>
                                    </p:animEffect>
                                  </p:childTnLst>
                                </p:cTn>
                              </p:par>
                              <p:par>
                                <p:cTn id="31" presetID="9" presetClass="entr" presetSubtype="0" fill="hold" nodeType="with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dissolve">
                                      <p:cBhvr>
                                        <p:cTn id="33" dur="500"/>
                                        <p:tgtEl>
                                          <p:spTgt spid="215"/>
                                        </p:tgtEl>
                                      </p:cBhvr>
                                    </p:animEffect>
                                  </p:childTnLst>
                                </p:cTn>
                              </p:par>
                              <p:par>
                                <p:cTn id="34" presetID="9" presetClass="entr" presetSubtype="0"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dissolve">
                                      <p:cBhvr>
                                        <p:cTn id="36" dur="500"/>
                                        <p:tgtEl>
                                          <p:spTgt spid="21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dissolve">
                                      <p:cBhvr>
                                        <p:cTn id="39" dur="500"/>
                                        <p:tgtEl>
                                          <p:spTgt spid="21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8"/>
                                        </p:tgtEl>
                                        <p:attrNameLst>
                                          <p:attrName>style.visibility</p:attrName>
                                        </p:attrNameLst>
                                      </p:cBhvr>
                                      <p:to>
                                        <p:strVal val="visible"/>
                                      </p:to>
                                    </p:set>
                                    <p:animEffect transition="in" filter="dissolve">
                                      <p:cBhvr>
                                        <p:cTn id="42" dur="500"/>
                                        <p:tgtEl>
                                          <p:spTgt spid="2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dissolve">
                                      <p:cBhvr>
                                        <p:cTn id="45" dur="500"/>
                                        <p:tgtEl>
                                          <p:spTgt spid="219"/>
                                        </p:tgtEl>
                                      </p:cBhvr>
                                    </p:animEffect>
                                  </p:childTnLst>
                                </p:cTn>
                              </p:par>
                              <p:par>
                                <p:cTn id="46" presetID="9" presetClass="entr" presetSubtype="0" fill="hold" nodeType="with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dissolve">
                                      <p:cBhvr>
                                        <p:cTn id="48" dur="500"/>
                                        <p:tgtEl>
                                          <p:spTgt spid="22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dissolve">
                                      <p:cBhvr>
                                        <p:cTn id="51" dur="500"/>
                                        <p:tgtEl>
                                          <p:spTgt spid="22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2"/>
                                        </p:tgtEl>
                                        <p:attrNameLst>
                                          <p:attrName>style.visibility</p:attrName>
                                        </p:attrNameLst>
                                      </p:cBhvr>
                                      <p:to>
                                        <p:strVal val="visible"/>
                                      </p:to>
                                    </p:set>
                                    <p:animEffect transition="in" filter="dissolve">
                                      <p:cBhvr>
                                        <p:cTn id="54" dur="500"/>
                                        <p:tgtEl>
                                          <p:spTgt spid="222"/>
                                        </p:tgtEl>
                                      </p:cBhvr>
                                    </p:animEffect>
                                  </p:childTnLst>
                                </p:cTn>
                              </p:par>
                              <p:par>
                                <p:cTn id="55" presetID="9" presetClass="entr" presetSubtype="0" fill="hold" nodeType="with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dissolve">
                                      <p:cBhvr>
                                        <p:cTn id="57" dur="500"/>
                                        <p:tgtEl>
                                          <p:spTgt spid="2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dissolve">
                                      <p:cBhvr>
                                        <p:cTn id="60" dur="500"/>
                                        <p:tgtEl>
                                          <p:spTgt spid="22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5"/>
                                        </p:tgtEl>
                                        <p:attrNameLst>
                                          <p:attrName>style.visibility</p:attrName>
                                        </p:attrNameLst>
                                      </p:cBhvr>
                                      <p:to>
                                        <p:strVal val="visible"/>
                                      </p:to>
                                    </p:set>
                                    <p:animEffect transition="in" filter="dissolve">
                                      <p:cBhvr>
                                        <p:cTn id="63" dur="500"/>
                                        <p:tgtEl>
                                          <p:spTgt spid="225"/>
                                        </p:tgtEl>
                                      </p:cBhvr>
                                    </p:animEffect>
                                  </p:childTnLst>
                                </p:cTn>
                              </p:par>
                              <p:par>
                                <p:cTn id="64" presetID="9" presetClass="entr" presetSubtype="0" fill="hold" nodeType="withEffect">
                                  <p:stCondLst>
                                    <p:cond delay="0"/>
                                  </p:stCondLst>
                                  <p:childTnLst>
                                    <p:set>
                                      <p:cBhvr>
                                        <p:cTn id="65" dur="1" fill="hold">
                                          <p:stCondLst>
                                            <p:cond delay="0"/>
                                          </p:stCondLst>
                                        </p:cTn>
                                        <p:tgtEl>
                                          <p:spTgt spid="226"/>
                                        </p:tgtEl>
                                        <p:attrNameLst>
                                          <p:attrName>style.visibility</p:attrName>
                                        </p:attrNameLst>
                                      </p:cBhvr>
                                      <p:to>
                                        <p:strVal val="visible"/>
                                      </p:to>
                                    </p:set>
                                    <p:animEffect transition="in" filter="dissolve">
                                      <p:cBhvr>
                                        <p:cTn id="66" dur="500"/>
                                        <p:tgtEl>
                                          <p:spTgt spid="2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7"/>
                                        </p:tgtEl>
                                        <p:attrNameLst>
                                          <p:attrName>style.visibility</p:attrName>
                                        </p:attrNameLst>
                                      </p:cBhvr>
                                      <p:to>
                                        <p:strVal val="visible"/>
                                      </p:to>
                                    </p:set>
                                    <p:animEffect transition="in" filter="dissolve">
                                      <p:cBhvr>
                                        <p:cTn id="69" dur="500"/>
                                        <p:tgtEl>
                                          <p:spTgt spid="2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dissolve">
                                      <p:cBhvr>
                                        <p:cTn id="72" dur="500"/>
                                        <p:tgtEl>
                                          <p:spTgt spid="228"/>
                                        </p:tgtEl>
                                      </p:cBhvr>
                                    </p:animEffect>
                                  </p:childTnLst>
                                </p:cTn>
                              </p:par>
                              <p:par>
                                <p:cTn id="73" presetID="9"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animEffect transition="in" filter="dissolve">
                                      <p:cBhvr>
                                        <p:cTn id="75" dur="500"/>
                                        <p:tgtEl>
                                          <p:spTgt spid="2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30"/>
                                        </p:tgtEl>
                                        <p:attrNameLst>
                                          <p:attrName>style.visibility</p:attrName>
                                        </p:attrNameLst>
                                      </p:cBhvr>
                                      <p:to>
                                        <p:strVal val="visible"/>
                                      </p:to>
                                    </p:set>
                                    <p:animEffect transition="in" filter="dissolve">
                                      <p:cBhvr>
                                        <p:cTn id="78" dur="500"/>
                                        <p:tgtEl>
                                          <p:spTgt spid="230"/>
                                        </p:tgtEl>
                                      </p:cBhvr>
                                    </p:animEffect>
                                  </p:childTnLst>
                                </p:cTn>
                              </p:par>
                              <p:par>
                                <p:cTn id="79" presetID="9" presetClass="entr" presetSubtype="0" fill="hold" nodeType="withEffect">
                                  <p:stCondLst>
                                    <p:cond delay="0"/>
                                  </p:stCondLst>
                                  <p:childTnLst>
                                    <p:set>
                                      <p:cBhvr>
                                        <p:cTn id="80" dur="1" fill="hold">
                                          <p:stCondLst>
                                            <p:cond delay="0"/>
                                          </p:stCondLst>
                                        </p:cTn>
                                        <p:tgtEl>
                                          <p:spTgt spid="231"/>
                                        </p:tgtEl>
                                        <p:attrNameLst>
                                          <p:attrName>style.visibility</p:attrName>
                                        </p:attrNameLst>
                                      </p:cBhvr>
                                      <p:to>
                                        <p:strVal val="visible"/>
                                      </p:to>
                                    </p:set>
                                    <p:animEffect transition="in" filter="dissolve">
                                      <p:cBhvr>
                                        <p:cTn id="81" dur="500"/>
                                        <p:tgtEl>
                                          <p:spTgt spid="231"/>
                                        </p:tgtEl>
                                      </p:cBhvr>
                                    </p:animEffect>
                                  </p:childTnLst>
                                </p:cTn>
                              </p:par>
                              <p:par>
                                <p:cTn id="82" presetID="9" presetClass="entr" presetSubtype="0" fill="hold" nodeType="withEffect">
                                  <p:stCondLst>
                                    <p:cond delay="0"/>
                                  </p:stCondLst>
                                  <p:childTnLst>
                                    <p:set>
                                      <p:cBhvr>
                                        <p:cTn id="83" dur="1" fill="hold">
                                          <p:stCondLst>
                                            <p:cond delay="0"/>
                                          </p:stCondLst>
                                        </p:cTn>
                                        <p:tgtEl>
                                          <p:spTgt spid="232"/>
                                        </p:tgtEl>
                                        <p:attrNameLst>
                                          <p:attrName>style.visibility</p:attrName>
                                        </p:attrNameLst>
                                      </p:cBhvr>
                                      <p:to>
                                        <p:strVal val="visible"/>
                                      </p:to>
                                    </p:set>
                                    <p:animEffect transition="in" filter="dissolve">
                                      <p:cBhvr>
                                        <p:cTn id="84" dur="500"/>
                                        <p:tgtEl>
                                          <p:spTgt spid="232"/>
                                        </p:tgtEl>
                                      </p:cBhvr>
                                    </p:animEffect>
                                  </p:childTnLst>
                                </p:cTn>
                              </p:par>
                              <p:par>
                                <p:cTn id="85" presetID="9" presetClass="entr" presetSubtype="0" fill="hold" nodeType="withEffect">
                                  <p:stCondLst>
                                    <p:cond delay="0"/>
                                  </p:stCondLst>
                                  <p:childTnLst>
                                    <p:set>
                                      <p:cBhvr>
                                        <p:cTn id="86" dur="1" fill="hold">
                                          <p:stCondLst>
                                            <p:cond delay="0"/>
                                          </p:stCondLst>
                                        </p:cTn>
                                        <p:tgtEl>
                                          <p:spTgt spid="233"/>
                                        </p:tgtEl>
                                        <p:attrNameLst>
                                          <p:attrName>style.visibility</p:attrName>
                                        </p:attrNameLst>
                                      </p:cBhvr>
                                      <p:to>
                                        <p:strVal val="visible"/>
                                      </p:to>
                                    </p:set>
                                    <p:animEffect transition="in" filter="dissolve">
                                      <p:cBhvr>
                                        <p:cTn id="87" dur="500"/>
                                        <p:tgtEl>
                                          <p:spTgt spid="233"/>
                                        </p:tgtEl>
                                      </p:cBhvr>
                                    </p:animEffect>
                                  </p:childTnLst>
                                </p:cTn>
                              </p:par>
                              <p:par>
                                <p:cTn id="88" presetID="9" presetClass="entr" presetSubtype="0" fill="hold" nodeType="withEffect">
                                  <p:stCondLst>
                                    <p:cond delay="0"/>
                                  </p:stCondLst>
                                  <p:childTnLst>
                                    <p:set>
                                      <p:cBhvr>
                                        <p:cTn id="89" dur="1" fill="hold">
                                          <p:stCondLst>
                                            <p:cond delay="0"/>
                                          </p:stCondLst>
                                        </p:cTn>
                                        <p:tgtEl>
                                          <p:spTgt spid="234"/>
                                        </p:tgtEl>
                                        <p:attrNameLst>
                                          <p:attrName>style.visibility</p:attrName>
                                        </p:attrNameLst>
                                      </p:cBhvr>
                                      <p:to>
                                        <p:strVal val="visible"/>
                                      </p:to>
                                    </p:set>
                                    <p:animEffect transition="in" filter="dissolve">
                                      <p:cBhvr>
                                        <p:cTn id="90" dur="500"/>
                                        <p:tgtEl>
                                          <p:spTgt spid="234"/>
                                        </p:tgtEl>
                                      </p:cBhvr>
                                    </p:animEffect>
                                  </p:childTnLst>
                                </p:cTn>
                              </p:par>
                              <p:par>
                                <p:cTn id="91" presetID="9" presetClass="entr" presetSubtype="0" fill="hold" nodeType="with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dissolve">
                                      <p:cBhvr>
                                        <p:cTn id="93" dur="500"/>
                                        <p:tgtEl>
                                          <p:spTgt spid="235"/>
                                        </p:tgtEl>
                                      </p:cBhvr>
                                    </p:animEffect>
                                  </p:childTnLst>
                                </p:cTn>
                              </p:par>
                              <p:par>
                                <p:cTn id="94" presetID="9" presetClass="entr" presetSubtype="0" fill="hold" nodeType="withEffect">
                                  <p:stCondLst>
                                    <p:cond delay="0"/>
                                  </p:stCondLst>
                                  <p:childTnLst>
                                    <p:set>
                                      <p:cBhvr>
                                        <p:cTn id="95" dur="1" fill="hold">
                                          <p:stCondLst>
                                            <p:cond delay="0"/>
                                          </p:stCondLst>
                                        </p:cTn>
                                        <p:tgtEl>
                                          <p:spTgt spid="236"/>
                                        </p:tgtEl>
                                        <p:attrNameLst>
                                          <p:attrName>style.visibility</p:attrName>
                                        </p:attrNameLst>
                                      </p:cBhvr>
                                      <p:to>
                                        <p:strVal val="visible"/>
                                      </p:to>
                                    </p:set>
                                    <p:animEffect transition="in" filter="dissolve">
                                      <p:cBhvr>
                                        <p:cTn id="96" dur="500"/>
                                        <p:tgtEl>
                                          <p:spTgt spid="236"/>
                                        </p:tgtEl>
                                      </p:cBhvr>
                                    </p:animEffect>
                                  </p:childTnLst>
                                </p:cTn>
                              </p:par>
                              <p:par>
                                <p:cTn id="97" presetID="9"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dissolve">
                                      <p:cBhvr>
                                        <p:cTn id="9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9" grpId="0"/>
      <p:bldP spid="210" grpId="0"/>
      <p:bldP spid="211" grpId="0" animBg="1"/>
      <p:bldP spid="213" grpId="0" animBg="1"/>
      <p:bldP spid="214" grpId="0" animBg="1"/>
      <p:bldP spid="217" grpId="0"/>
      <p:bldP spid="218" grpId="0" animBg="1"/>
      <p:bldP spid="219" grpId="0" animBg="1"/>
      <p:bldP spid="221" grpId="0" animBg="1"/>
      <p:bldP spid="222" grpId="0" animBg="1"/>
      <p:bldP spid="224" grpId="0" animBg="1"/>
      <p:bldP spid="225" grpId="0" animBg="1"/>
      <p:bldP spid="227" grpId="0" animBg="1"/>
      <p:bldP spid="228" grpId="0" animBg="1"/>
      <p:bldP spid="2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Quiz: Doubling of the original weight</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a:t>
            </a:r>
          </a:p>
          <a:p>
            <a:r>
              <a:rPr lang="en-GB" dirty="0"/>
              <a:t>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a:bodyPr>
          <a:lstStyle/>
          <a:p>
            <a:pPr algn="l" fontAlgn="base">
              <a:buFont typeface="+mj-lt"/>
              <a:buAutoNum type="arabicPeriod"/>
            </a:pPr>
            <a:r>
              <a:rPr lang="en-GB" dirty="0"/>
              <a:t>Let the given graph be G. Add a new vertex s to the graph, add edges from the new vertex 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added vertex 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every vertex. </a:t>
            </a:r>
          </a:p>
          <a:p>
            <a:endParaRPr lang="en-SE" dirty="0"/>
          </a:p>
        </p:txBody>
      </p:sp>
    </p:spTree>
    <p:extLst>
      <p:ext uri="{BB962C8B-B14F-4D97-AF65-F5344CB8AC3E}">
        <p14:creationId xmlns:p14="http://schemas.microsoft.com/office/powerpoint/2010/main" val="131313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31301" y="3953877"/>
            <a:ext cx="3246664" cy="2580502"/>
          </a:xfrm>
          <a:prstGeom prst="rect">
            <a:avLst/>
          </a:prstGeom>
        </p:spPr>
      </p:pic>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source vertex 4 and reweight the edges using following formula. w(u, v) = w(u, v) + h[u] – h[v].</a:t>
            </a:r>
          </a:p>
          <a:p>
            <a:r>
              <a:rPr lang="en-GB" dirty="0"/>
              <a:t>Since all weights are positive now, we can run Dijkstra’s shortest path algorithm for every vertex as the source. </a:t>
            </a:r>
            <a:endParaRPr lang="en-SE" dirty="0"/>
          </a:p>
        </p:txBody>
      </p:sp>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p:txBody>
          <a:bodyPr>
            <a:normAutofit fontScale="85000" lnSpcReduction="2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a:p>
            <a:r>
              <a:rPr lang="en-GB" dirty="0"/>
              <a:t>Time complexity: The main steps in the algorithm are Bellman-Ford Algorithm called once and Dijkstra called V times. Time complexity of Bellman Ford is O(VE) and time complexity of Dijkstra is O(</a:t>
            </a:r>
            <a:r>
              <a:rPr lang="en-GB" dirty="0" err="1"/>
              <a:t>VLogV</a:t>
            </a:r>
            <a:r>
              <a:rPr lang="en-GB" dirty="0"/>
              <a:t>). So overall time complexity is O(V</a:t>
            </a:r>
            <a:r>
              <a:rPr lang="en-GB" baseline="30000" dirty="0"/>
              <a:t>2</a:t>
            </a:r>
            <a:r>
              <a:rPr lang="en-GB" dirty="0"/>
              <a:t>log V + VE). </a:t>
            </a:r>
            <a:endParaRPr lang="en-SE" dirty="0"/>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B7C3-34ED-8AD9-7058-02D3AA24E07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FF2A1E5-FB41-2995-D244-4B2D810DA8A8}"/>
              </a:ext>
            </a:extLst>
          </p:cNvPr>
          <p:cNvSpPr>
            <a:spLocks noGrp="1"/>
          </p:cNvSpPr>
          <p:nvPr>
            <p:ph idx="1"/>
          </p:nvPr>
        </p:nvSpPr>
        <p:spPr/>
        <p:txBody>
          <a:bodyPr/>
          <a:lstStyle/>
          <a:p>
            <a:r>
              <a:rPr lang="en-GB" dirty="0"/>
              <a:t> We add a source s and add edges from s to all vertices of the original graph. In the following diagram s is 4. </a:t>
            </a:r>
            <a:endParaRPr lang="en-SE" dirty="0"/>
          </a:p>
        </p:txBody>
      </p:sp>
    </p:spTree>
    <p:extLst>
      <p:ext uri="{BB962C8B-B14F-4D97-AF65-F5344CB8AC3E}">
        <p14:creationId xmlns:p14="http://schemas.microsoft.com/office/powerpoint/2010/main" val="472897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Warshell's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Warshell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8999-C5EB-CAE6-4DF7-B77857B6CD78}"/>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C551887-1E48-3A14-6048-1AFDD4552322}"/>
              </a:ext>
            </a:extLst>
          </p:cNvPr>
          <p:cNvSpPr>
            <a:spLocks noGrp="1"/>
          </p:cNvSpPr>
          <p:nvPr>
            <p:ph idx="1"/>
          </p:nvPr>
        </p:nvSpPr>
        <p:spPr/>
        <p:txBody>
          <a:bodyPr>
            <a:normAutofit fontScale="92500" lnSpcReduction="10000"/>
          </a:bodyPr>
          <a:lstStyle/>
          <a:p>
            <a:r>
              <a:rPr lang="en-GB" dirty="0"/>
              <a:t>Consider a weighted undirected graph with positive edge weights and let </a:t>
            </a:r>
            <a:r>
              <a:rPr lang="en-GB" dirty="0" err="1"/>
              <a:t>uv</a:t>
            </a:r>
            <a:r>
              <a:rPr lang="en-GB" dirty="0"/>
              <a:t> be an edge in the graph. It is known that the shortest path from the source vertex s to u has weight 53 and the shortest path from s to v has weight 65. Which one of the following statements is always true?</a:t>
            </a:r>
          </a:p>
          <a:p>
            <a:r>
              <a:rPr lang="en-GB" dirty="0"/>
              <a:t>A. weight (u, v) &lt; 12</a:t>
            </a:r>
          </a:p>
          <a:p>
            <a:r>
              <a:rPr lang="en-GB" dirty="0"/>
              <a:t>B. weight (u, v) ≤ 12</a:t>
            </a:r>
          </a:p>
          <a:p>
            <a:r>
              <a:rPr lang="en-GB" dirty="0"/>
              <a:t>C. weight (u, v) &gt; 12</a:t>
            </a:r>
          </a:p>
          <a:p>
            <a:r>
              <a:rPr lang="en-GB" dirty="0"/>
              <a:t>D. weight (u, v) ≥ 12</a:t>
            </a:r>
          </a:p>
          <a:p>
            <a:r>
              <a:rPr lang="en-GB" dirty="0"/>
              <a:t>ANS: </a:t>
            </a:r>
          </a:p>
          <a:p>
            <a:r>
              <a:rPr lang="nl-NL" dirty="0"/>
              <a:t> The minimum weight happens when (S,U) + (U,V) = (S,V) Else (S,U) + (U,V) &gt;= (S,V) Given (S,U) = 53, (S,V) = 65, 53 + (U,V) &gt;= 63, (U,V) &gt;= 12. </a:t>
            </a:r>
            <a:endParaRPr lang="en-SE" dirty="0"/>
          </a:p>
        </p:txBody>
      </p:sp>
      <p:pic>
        <p:nvPicPr>
          <p:cNvPr id="11266" name="Picture 2">
            <a:extLst>
              <a:ext uri="{FF2B5EF4-FFF2-40B4-BE49-F238E27FC236}">
                <a16:creationId xmlns:a16="http://schemas.microsoft.com/office/drawing/2014/main" id="{7B23C947-873C-B396-2C28-698A55547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068" y="3429000"/>
            <a:ext cx="3486150"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BC47-3F36-846F-C2C9-C83FF5402F69}"/>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D1A22103-EEEE-B867-4515-7BCA681C42A9}"/>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3260873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70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a:t>
            </a:r>
          </a:p>
          <a:p>
            <a:r>
              <a:rPr lang="en-GB" dirty="0"/>
              <a:t>we would prefer to follow 3*</a:t>
            </a:r>
            <a:r>
              <a:rPr lang="en-GB" dirty="0" err="1"/>
              <a:t>i</a:t>
            </a:r>
            <a:r>
              <a:rPr lang="en-GB" dirty="0"/>
              <a:t>.  </a:t>
            </a:r>
          </a:p>
          <a:p>
            <a:r>
              <a:rPr lang="en-GB" dirty="0"/>
              <a:t>Let us follow multiple of 3.</a:t>
            </a:r>
          </a:p>
          <a:p>
            <a:r>
              <a:rPr lang="en-GB" dirty="0"/>
              <a:t>1 =&gt; 3 =&gt; 9 =&gt; 27 =&gt; 81, now we can\'t follow multiple</a:t>
            </a:r>
          </a:p>
          <a:p>
            <a:r>
              <a:rPr lang="en-GB" dirty="0"/>
              <a:t>of 3. So we will have to follow i+1. This solution gives</a:t>
            </a:r>
          </a:p>
          <a:p>
            <a:r>
              <a:rPr lang="en-GB" dirty="0"/>
              <a:t>a long path.</a:t>
            </a:r>
          </a:p>
          <a:p>
            <a:r>
              <a:rPr lang="en-GB" dirty="0"/>
              <a:t>What if we begin from end, and we reduce by 1 if </a:t>
            </a:r>
          </a:p>
          <a:p>
            <a:r>
              <a:rPr lang="en-GB" dirty="0"/>
              <a:t>the value is not multiple of 3, else we divide by 3.</a:t>
            </a:r>
          </a:p>
          <a:p>
            <a:r>
              <a:rPr lang="en-GB" dirty="0"/>
              <a:t>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6B96-BA43-564F-9C4D-B800ED2258D3}"/>
              </a:ext>
            </a:extLst>
          </p:cNvPr>
          <p:cNvSpPr>
            <a:spLocks noGrp="1"/>
          </p:cNvSpPr>
          <p:nvPr>
            <p:ph type="title"/>
          </p:nvPr>
        </p:nvSpPr>
        <p:spPr/>
        <p:txBody>
          <a:bodyPr>
            <a:normAutofit/>
          </a:bodyPr>
          <a:lstStyle/>
          <a:p>
            <a:r>
              <a:rPr lang="en-US" altLang="zh-CN" spc="-4" dirty="0">
                <a:latin typeface="Arial"/>
                <a:cs typeface="Arial"/>
              </a:rPr>
              <a:t>Backup</a:t>
            </a:r>
            <a:r>
              <a:rPr lang="zh-CN" altLang="en-US" spc="-4" dirty="0">
                <a:latin typeface="Arial"/>
                <a:cs typeface="Arial"/>
              </a:rPr>
              <a:t> </a:t>
            </a:r>
            <a:r>
              <a:rPr lang="en-US" altLang="zh-CN" spc="-4" dirty="0">
                <a:latin typeface="Arial"/>
                <a:cs typeface="Arial"/>
              </a:rPr>
              <a:t>Slides</a:t>
            </a:r>
            <a:endParaRPr lang="en-US" dirty="0"/>
          </a:p>
        </p:txBody>
      </p:sp>
      <p:sp>
        <p:nvSpPr>
          <p:cNvPr id="10" name="Content Placeholder 9">
            <a:extLst>
              <a:ext uri="{FF2B5EF4-FFF2-40B4-BE49-F238E27FC236}">
                <a16:creationId xmlns:a16="http://schemas.microsoft.com/office/drawing/2014/main" id="{16818B9E-324D-1A90-9B8D-6F37BA8380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86298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DD46-B065-754B-A921-5922A8345DA3}"/>
              </a:ext>
            </a:extLst>
          </p:cNvPr>
          <p:cNvSpPr>
            <a:spLocks noGrp="1"/>
          </p:cNvSpPr>
          <p:nvPr>
            <p:ph type="title"/>
          </p:nvPr>
        </p:nvSpPr>
        <p:spPr>
          <a:xfrm>
            <a:off x="218114" y="274638"/>
            <a:ext cx="8724550" cy="1143000"/>
          </a:xfrm>
        </p:spPr>
        <p:txBody>
          <a:bodyPr>
            <a:normAutofit/>
          </a:bodyPr>
          <a:lstStyle/>
          <a:p>
            <a:r>
              <a:rPr lang="en-US" sz="2600" dirty="0"/>
              <a:t>Edge-</a:t>
            </a:r>
            <a:r>
              <a:rPr lang="en-US" altLang="zh-CN" sz="2600" dirty="0"/>
              <a:t>W</a:t>
            </a:r>
            <a:r>
              <a:rPr lang="en-US" sz="2600" dirty="0"/>
              <a:t>eighted Digraph: </a:t>
            </a:r>
            <a:r>
              <a:rPr lang="en-US" altLang="zh-CN" sz="2600" dirty="0"/>
              <a:t>A</a:t>
            </a:r>
            <a:r>
              <a:rPr lang="en-US" sz="2600" dirty="0"/>
              <a:t>djacency-</a:t>
            </a:r>
            <a:r>
              <a:rPr lang="en-US" altLang="zh-CN" sz="2600" dirty="0"/>
              <a:t>L</a:t>
            </a:r>
            <a:r>
              <a:rPr lang="en-US" sz="2600" dirty="0"/>
              <a:t>ists </a:t>
            </a:r>
            <a:r>
              <a:rPr lang="en-US" altLang="zh-CN" sz="2600" dirty="0"/>
              <a:t>I</a:t>
            </a:r>
            <a:r>
              <a:rPr lang="en-US" sz="2600" dirty="0"/>
              <a:t>mplementation</a:t>
            </a:r>
          </a:p>
        </p:txBody>
      </p:sp>
      <p:sp>
        <p:nvSpPr>
          <p:cNvPr id="4" name="object 2">
            <a:extLst>
              <a:ext uri="{FF2B5EF4-FFF2-40B4-BE49-F238E27FC236}">
                <a16:creationId xmlns:a16="http://schemas.microsoft.com/office/drawing/2014/main" id="{26881AA7-A325-0344-BB89-2289B2CCA777}"/>
              </a:ext>
            </a:extLst>
          </p:cNvPr>
          <p:cNvSpPr/>
          <p:nvPr/>
        </p:nvSpPr>
        <p:spPr>
          <a:xfrm>
            <a:off x="1383526" y="1417638"/>
            <a:ext cx="4805026" cy="5015216"/>
          </a:xfrm>
          <a:prstGeom prst="rect">
            <a:avLst/>
          </a:prstGeom>
          <a:blipFill>
            <a:blip r:embed="rId2" cstate="print"/>
            <a:stretch>
              <a:fillRect/>
            </a:stretch>
          </a:blipFill>
        </p:spPr>
        <p:txBody>
          <a:bodyPr wrap="square" lIns="0" tIns="0" rIns="0" bIns="0" rtlCol="0"/>
          <a:lstStyle/>
          <a:p>
            <a:endParaRPr sz="1588"/>
          </a:p>
        </p:txBody>
      </p:sp>
      <p:sp>
        <p:nvSpPr>
          <p:cNvPr id="5" name="object 3">
            <a:extLst>
              <a:ext uri="{FF2B5EF4-FFF2-40B4-BE49-F238E27FC236}">
                <a16:creationId xmlns:a16="http://schemas.microsoft.com/office/drawing/2014/main" id="{4D7D344B-65DE-FD40-B499-1EFA9E40764B}"/>
              </a:ext>
            </a:extLst>
          </p:cNvPr>
          <p:cNvSpPr/>
          <p:nvPr/>
        </p:nvSpPr>
        <p:spPr>
          <a:xfrm>
            <a:off x="1442147" y="1479684"/>
            <a:ext cx="4614706" cy="4829848"/>
          </a:xfrm>
          <a:custGeom>
            <a:avLst/>
            <a:gdLst/>
            <a:ahLst/>
            <a:cxnLst/>
            <a:rect l="l" t="t" r="r" b="b"/>
            <a:pathLst>
              <a:path w="4988560" h="5674995">
                <a:moveTo>
                  <a:pt x="0" y="0"/>
                </a:moveTo>
                <a:lnTo>
                  <a:pt x="4988060" y="0"/>
                </a:lnTo>
                <a:lnTo>
                  <a:pt x="4988060" y="5674754"/>
                </a:lnTo>
                <a:lnTo>
                  <a:pt x="0" y="5674754"/>
                </a:lnTo>
                <a:lnTo>
                  <a:pt x="0" y="0"/>
                </a:lnTo>
                <a:close/>
              </a:path>
            </a:pathLst>
          </a:custGeom>
          <a:solidFill>
            <a:srgbClr val="CBCBCB"/>
          </a:solidFill>
        </p:spPr>
        <p:txBody>
          <a:bodyPr wrap="square" lIns="0" tIns="0" rIns="0" bIns="0" rtlCol="0"/>
          <a:lstStyle/>
          <a:p>
            <a:endParaRPr sz="1588"/>
          </a:p>
        </p:txBody>
      </p:sp>
      <p:sp>
        <p:nvSpPr>
          <p:cNvPr id="6" name="object 4">
            <a:extLst>
              <a:ext uri="{FF2B5EF4-FFF2-40B4-BE49-F238E27FC236}">
                <a16:creationId xmlns:a16="http://schemas.microsoft.com/office/drawing/2014/main" id="{15654C17-567B-AA4C-8B67-DF9003485E16}"/>
              </a:ext>
            </a:extLst>
          </p:cNvPr>
          <p:cNvSpPr/>
          <p:nvPr/>
        </p:nvSpPr>
        <p:spPr>
          <a:xfrm>
            <a:off x="1585181" y="2594500"/>
            <a:ext cx="4332159" cy="1456204"/>
          </a:xfrm>
          <a:custGeom>
            <a:avLst/>
            <a:gdLst/>
            <a:ahLst/>
            <a:cxnLst/>
            <a:rect l="l" t="t" r="r" b="b"/>
            <a:pathLst>
              <a:path w="4683125" h="1650364">
                <a:moveTo>
                  <a:pt x="0" y="0"/>
                </a:moveTo>
                <a:lnTo>
                  <a:pt x="4682858" y="0"/>
                </a:lnTo>
                <a:lnTo>
                  <a:pt x="4682858" y="1649971"/>
                </a:lnTo>
                <a:lnTo>
                  <a:pt x="0" y="1649971"/>
                </a:lnTo>
                <a:lnTo>
                  <a:pt x="0" y="0"/>
                </a:lnTo>
                <a:close/>
              </a:path>
            </a:pathLst>
          </a:custGeom>
          <a:solidFill>
            <a:srgbClr val="FFFFFF"/>
          </a:solidFill>
        </p:spPr>
        <p:txBody>
          <a:bodyPr wrap="square" lIns="0" tIns="0" rIns="0" bIns="0" rtlCol="0"/>
          <a:lstStyle/>
          <a:p>
            <a:endParaRPr sz="1588"/>
          </a:p>
        </p:txBody>
      </p:sp>
      <p:sp>
        <p:nvSpPr>
          <p:cNvPr id="7" name="object 5">
            <a:extLst>
              <a:ext uri="{FF2B5EF4-FFF2-40B4-BE49-F238E27FC236}">
                <a16:creationId xmlns:a16="http://schemas.microsoft.com/office/drawing/2014/main" id="{A12B7158-7CAB-994D-8878-BC6E415247F4}"/>
              </a:ext>
            </a:extLst>
          </p:cNvPr>
          <p:cNvSpPr/>
          <p:nvPr/>
        </p:nvSpPr>
        <p:spPr>
          <a:xfrm>
            <a:off x="1576792" y="4260737"/>
            <a:ext cx="4340547" cy="1125562"/>
          </a:xfrm>
          <a:custGeom>
            <a:avLst/>
            <a:gdLst/>
            <a:ahLst/>
            <a:cxnLst/>
            <a:rect l="l" t="t" r="r" b="b"/>
            <a:pathLst>
              <a:path w="4683125" h="1421129">
                <a:moveTo>
                  <a:pt x="0" y="0"/>
                </a:moveTo>
                <a:lnTo>
                  <a:pt x="4682858" y="0"/>
                </a:lnTo>
                <a:lnTo>
                  <a:pt x="4682858" y="1421079"/>
                </a:lnTo>
                <a:lnTo>
                  <a:pt x="0" y="1421079"/>
                </a:lnTo>
                <a:lnTo>
                  <a:pt x="0" y="0"/>
                </a:lnTo>
                <a:close/>
              </a:path>
            </a:pathLst>
          </a:custGeom>
          <a:solidFill>
            <a:srgbClr val="FFFFFF"/>
          </a:solidFill>
        </p:spPr>
        <p:txBody>
          <a:bodyPr wrap="square" lIns="0" tIns="0" rIns="0" bIns="0" rtlCol="0"/>
          <a:lstStyle/>
          <a:p>
            <a:endParaRPr sz="1588"/>
          </a:p>
        </p:txBody>
      </p:sp>
      <p:sp>
        <p:nvSpPr>
          <p:cNvPr id="8" name="object 6">
            <a:extLst>
              <a:ext uri="{FF2B5EF4-FFF2-40B4-BE49-F238E27FC236}">
                <a16:creationId xmlns:a16="http://schemas.microsoft.com/office/drawing/2014/main" id="{2E82F3AE-BFE3-A745-8EF9-5FFB5E3E24D0}"/>
              </a:ext>
            </a:extLst>
          </p:cNvPr>
          <p:cNvSpPr/>
          <p:nvPr/>
        </p:nvSpPr>
        <p:spPr>
          <a:xfrm>
            <a:off x="1576793" y="5590785"/>
            <a:ext cx="4340546" cy="412376"/>
          </a:xfrm>
          <a:custGeom>
            <a:avLst/>
            <a:gdLst/>
            <a:ahLst/>
            <a:cxnLst/>
            <a:rect l="l" t="t" r="r" b="b"/>
            <a:pathLst>
              <a:path w="4683125" h="467359">
                <a:moveTo>
                  <a:pt x="0" y="0"/>
                </a:moveTo>
                <a:lnTo>
                  <a:pt x="4682858" y="0"/>
                </a:lnTo>
                <a:lnTo>
                  <a:pt x="4682858" y="467335"/>
                </a:lnTo>
                <a:lnTo>
                  <a:pt x="0" y="467335"/>
                </a:lnTo>
                <a:lnTo>
                  <a:pt x="0" y="0"/>
                </a:lnTo>
                <a:close/>
              </a:path>
            </a:pathLst>
          </a:custGeom>
          <a:solidFill>
            <a:srgbClr val="FFFFFF"/>
          </a:solidFill>
        </p:spPr>
        <p:txBody>
          <a:bodyPr wrap="square" lIns="0" tIns="0" rIns="0" bIns="0" rtlCol="0"/>
          <a:lstStyle/>
          <a:p>
            <a:endParaRPr sz="1588"/>
          </a:p>
        </p:txBody>
      </p:sp>
      <p:sp>
        <p:nvSpPr>
          <p:cNvPr id="9" name="object 7">
            <a:extLst>
              <a:ext uri="{FF2B5EF4-FFF2-40B4-BE49-F238E27FC236}">
                <a16:creationId xmlns:a16="http://schemas.microsoft.com/office/drawing/2014/main" id="{D2B4579B-A698-9B48-BE5B-609EC9A8A3A8}"/>
              </a:ext>
            </a:extLst>
          </p:cNvPr>
          <p:cNvSpPr txBox="1"/>
          <p:nvPr/>
        </p:nvSpPr>
        <p:spPr>
          <a:xfrm>
            <a:off x="1570374" y="1549265"/>
            <a:ext cx="3379131" cy="841648"/>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class</a:t>
            </a:r>
            <a:r>
              <a:rPr sz="1191" spc="-26" dirty="0">
                <a:latin typeface="DejaVu Sans Mono"/>
                <a:cs typeface="DejaVu Sans Mono"/>
              </a:rPr>
              <a:t> </a:t>
            </a:r>
            <a:r>
              <a:rPr sz="1191" dirty="0" err="1">
                <a:latin typeface="DejaVu Sans Mono"/>
              </a:rPr>
              <a:t>EdgeWeighted</a:t>
            </a:r>
            <a:r>
              <a:rPr lang="en-US" sz="1191" dirty="0" err="1">
                <a:latin typeface="DejaVu Sans Mono"/>
              </a:rPr>
              <a:t>Digraph</a:t>
            </a:r>
            <a:endParaRPr lang="en-US" sz="1191" dirty="0">
              <a:latin typeface="DejaVu Sans Mono"/>
            </a:endParaRPr>
          </a:p>
          <a:p>
            <a:pPr marL="11206">
              <a:spcBef>
                <a:spcPts val="247"/>
              </a:spcBef>
            </a:pPr>
            <a:r>
              <a:rPr sz="1191" dirty="0">
                <a:latin typeface="DejaVu Sans Mono"/>
                <a:cs typeface="DejaVu Sans Mono"/>
              </a:rPr>
              <a:t>{</a:t>
            </a:r>
          </a:p>
          <a:p>
            <a:pPr marL="284645">
              <a:spcBef>
                <a:spcPts val="224"/>
              </a:spcBef>
            </a:pPr>
            <a:r>
              <a:rPr sz="1191" dirty="0">
                <a:latin typeface="DejaVu Sans Mono"/>
                <a:cs typeface="DejaVu Sans Mono"/>
              </a:rPr>
              <a:t>private final int</a:t>
            </a:r>
            <a:r>
              <a:rPr sz="1191" spc="-18" dirty="0">
                <a:latin typeface="DejaVu Sans Mono"/>
                <a:cs typeface="DejaVu Sans Mono"/>
              </a:rPr>
              <a:t> </a:t>
            </a:r>
            <a:r>
              <a:rPr sz="1191" dirty="0">
                <a:latin typeface="DejaVu Sans Mono"/>
                <a:cs typeface="DejaVu Sans Mono"/>
              </a:rPr>
              <a:t>V;</a:t>
            </a:r>
          </a:p>
          <a:p>
            <a:pPr marL="284645">
              <a:spcBef>
                <a:spcPts val="229"/>
              </a:spcBef>
            </a:pPr>
            <a:r>
              <a:rPr sz="1191" dirty="0">
                <a:latin typeface="DejaVu Sans Mono"/>
                <a:cs typeface="DejaVu Sans Mono"/>
              </a:rPr>
              <a:t>private final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r>
              <a:rPr sz="1191" spc="-66" dirty="0">
                <a:latin typeface="DejaVu Sans Mono"/>
                <a:cs typeface="DejaVu Sans Mono"/>
              </a:rPr>
              <a:t> </a:t>
            </a:r>
            <a:r>
              <a:rPr sz="1191" dirty="0">
                <a:latin typeface="DejaVu Sans Mono"/>
                <a:cs typeface="DejaVu Sans Mono"/>
              </a:rPr>
              <a:t>adj;</a:t>
            </a:r>
          </a:p>
        </p:txBody>
      </p:sp>
      <p:sp>
        <p:nvSpPr>
          <p:cNvPr id="10" name="object 8">
            <a:extLst>
              <a:ext uri="{FF2B5EF4-FFF2-40B4-BE49-F238E27FC236}">
                <a16:creationId xmlns:a16="http://schemas.microsoft.com/office/drawing/2014/main" id="{0B617089-5712-AF42-A957-AE656E9ACDC3}"/>
              </a:ext>
            </a:extLst>
          </p:cNvPr>
          <p:cNvSpPr txBox="1"/>
          <p:nvPr/>
        </p:nvSpPr>
        <p:spPr>
          <a:xfrm>
            <a:off x="1843940" y="2592769"/>
            <a:ext cx="4065013" cy="1475667"/>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a:t>
            </a:r>
            <a:r>
              <a:rPr sz="1191" dirty="0" err="1">
                <a:latin typeface="DejaVu Sans Mono"/>
                <a:cs typeface="DejaVu Sans Mono"/>
              </a:rPr>
              <a:t>EdgeWeighted</a:t>
            </a:r>
            <a:r>
              <a:rPr lang="en-US" sz="1191" dirty="0" err="1">
                <a:latin typeface="DejaVu Sans Mono"/>
              </a:rPr>
              <a:t>Digraph</a:t>
            </a:r>
            <a:r>
              <a:rPr lang="en-US" sz="1191" dirty="0">
                <a:latin typeface="DejaVu Sans Mono"/>
              </a:rPr>
              <a:t> </a:t>
            </a:r>
            <a:r>
              <a:rPr sz="1191" dirty="0">
                <a:latin typeface="DejaVu Sans Mono"/>
                <a:cs typeface="DejaVu Sans Mono"/>
              </a:rPr>
              <a:t>(int</a:t>
            </a:r>
            <a:r>
              <a:rPr sz="1191" spc="-26" dirty="0">
                <a:latin typeface="DejaVu Sans Mono"/>
                <a:cs typeface="DejaVu Sans Mono"/>
              </a:rPr>
              <a:t> </a:t>
            </a:r>
            <a:r>
              <a:rPr sz="1191" dirty="0">
                <a:latin typeface="DejaVu Sans Mono"/>
                <a:cs typeface="DejaVu Sans Mono"/>
              </a:rPr>
              <a:t>V)</a:t>
            </a:r>
          </a:p>
          <a:p>
            <a:pPr marL="11206">
              <a:spcBef>
                <a:spcPts val="163"/>
              </a:spcBef>
            </a:pPr>
            <a:r>
              <a:rPr sz="1191" dirty="0">
                <a:latin typeface="DejaVu Sans Mono"/>
                <a:cs typeface="DejaVu Sans Mono"/>
              </a:rPr>
              <a:t>{</a:t>
            </a:r>
          </a:p>
          <a:p>
            <a:pPr marL="284645">
              <a:spcBef>
                <a:spcPts val="224"/>
              </a:spcBef>
            </a:pPr>
            <a:r>
              <a:rPr sz="1191" dirty="0">
                <a:latin typeface="DejaVu Sans Mono"/>
                <a:cs typeface="DejaVu Sans Mono"/>
              </a:rPr>
              <a:t>this.V =</a:t>
            </a:r>
            <a:r>
              <a:rPr sz="1191" spc="-9" dirty="0">
                <a:latin typeface="DejaVu Sans Mono"/>
                <a:cs typeface="DejaVu Sans Mono"/>
              </a:rPr>
              <a:t> </a:t>
            </a:r>
            <a:r>
              <a:rPr sz="1191" dirty="0">
                <a:latin typeface="DejaVu Sans Mono"/>
                <a:cs typeface="DejaVu Sans Mono"/>
              </a:rPr>
              <a:t>V;</a:t>
            </a:r>
          </a:p>
          <a:p>
            <a:pPr marL="284645" marR="4483">
              <a:lnSpc>
                <a:spcPct val="115900"/>
              </a:lnSpc>
            </a:pPr>
            <a:r>
              <a:rPr sz="1191" dirty="0">
                <a:latin typeface="DejaVu Sans Mono"/>
                <a:cs typeface="DejaVu Sans Mono"/>
              </a:rPr>
              <a:t>adj =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new</a:t>
            </a:r>
            <a:r>
              <a:rPr sz="1191" spc="-66"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[V];  </a:t>
            </a:r>
            <a:endParaRPr lang="en-US" sz="1191" dirty="0">
              <a:latin typeface="DejaVu Sans Mono"/>
              <a:cs typeface="DejaVu Sans Mono"/>
            </a:endParaRPr>
          </a:p>
          <a:p>
            <a:pPr marL="284645" marR="4483">
              <a:lnSpc>
                <a:spcPct val="115900"/>
              </a:lnSpc>
            </a:pPr>
            <a:r>
              <a:rPr sz="1191" dirty="0">
                <a:latin typeface="DejaVu Sans Mono"/>
                <a:cs typeface="DejaVu Sans Mono"/>
              </a:rPr>
              <a:t>for (int v = 0; v &lt; V;</a:t>
            </a:r>
            <a:r>
              <a:rPr sz="1191" spc="-49" dirty="0">
                <a:latin typeface="DejaVu Sans Mono"/>
                <a:cs typeface="DejaVu Sans Mono"/>
              </a:rPr>
              <a:t> </a:t>
            </a:r>
            <a:r>
              <a:rPr sz="1191" dirty="0">
                <a:latin typeface="DejaVu Sans Mono"/>
                <a:cs typeface="DejaVu Sans Mono"/>
              </a:rPr>
              <a:t>v++)</a:t>
            </a:r>
          </a:p>
          <a:p>
            <a:pPr marL="558083">
              <a:spcBef>
                <a:spcPts val="229"/>
              </a:spcBef>
            </a:pPr>
            <a:r>
              <a:rPr sz="1191" dirty="0">
                <a:latin typeface="DejaVu Sans Mono"/>
                <a:cs typeface="DejaVu Sans Mono"/>
              </a:rPr>
              <a:t>adj[v] = new</a:t>
            </a:r>
            <a:r>
              <a:rPr sz="1191" spc="-35"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p>
          <a:p>
            <a:pPr marL="11206">
              <a:spcBef>
                <a:spcPts val="159"/>
              </a:spcBef>
            </a:pPr>
            <a:r>
              <a:rPr sz="1191" dirty="0">
                <a:latin typeface="DejaVu Sans Mono"/>
                <a:cs typeface="DejaVu Sans Mono"/>
              </a:rPr>
              <a:t>}</a:t>
            </a:r>
          </a:p>
        </p:txBody>
      </p:sp>
      <p:sp>
        <p:nvSpPr>
          <p:cNvPr id="11" name="object 9">
            <a:extLst>
              <a:ext uri="{FF2B5EF4-FFF2-40B4-BE49-F238E27FC236}">
                <a16:creationId xmlns:a16="http://schemas.microsoft.com/office/drawing/2014/main" id="{BF40240F-4248-A74A-A7B2-C53D3DBFA238}"/>
              </a:ext>
            </a:extLst>
          </p:cNvPr>
          <p:cNvSpPr txBox="1"/>
          <p:nvPr/>
        </p:nvSpPr>
        <p:spPr>
          <a:xfrm>
            <a:off x="1843941" y="4250595"/>
            <a:ext cx="3487831" cy="1073658"/>
          </a:xfrm>
          <a:prstGeom prst="rect">
            <a:avLst/>
          </a:prstGeom>
        </p:spPr>
        <p:txBody>
          <a:bodyPr vert="horz" wrap="square" lIns="0" tIns="39781" rIns="0" bIns="0" rtlCol="0">
            <a:spAutoFit/>
          </a:bodyPr>
          <a:lstStyle/>
          <a:p>
            <a:pPr marL="11206">
              <a:spcBef>
                <a:spcPts val="313"/>
              </a:spcBef>
            </a:pPr>
            <a:r>
              <a:rPr sz="1191" dirty="0">
                <a:latin typeface="DejaVu Sans Mono"/>
                <a:cs typeface="DejaVu Sans Mono"/>
              </a:rPr>
              <a:t>public void </a:t>
            </a:r>
            <a:r>
              <a:rPr sz="1191" dirty="0" err="1">
                <a:latin typeface="DejaVu Sans Mono"/>
                <a:cs typeface="DejaVu Sans Mono"/>
              </a:rPr>
              <a:t>addEdge</a:t>
            </a:r>
            <a:r>
              <a:rPr sz="1191" dirty="0">
                <a:latin typeface="DejaVu Sans Mono"/>
                <a:cs typeface="DejaVu Sans Mono"/>
              </a:rPr>
              <a:t>(</a:t>
            </a:r>
            <a:r>
              <a:rPr lang="en-US" sz="1191" dirty="0" err="1">
                <a:latin typeface="DejaVu Sans Mono"/>
                <a:cs typeface="DejaVu Sans Mono"/>
              </a:rPr>
              <a:t>Directed</a:t>
            </a:r>
            <a:r>
              <a:rPr sz="1191" dirty="0" err="1">
                <a:latin typeface="DejaVu Sans Mono"/>
                <a:cs typeface="DejaVu Sans Mono"/>
              </a:rPr>
              <a:t>Edge</a:t>
            </a:r>
            <a:r>
              <a:rPr sz="1191" spc="-18" dirty="0">
                <a:latin typeface="DejaVu Sans Mono"/>
                <a:cs typeface="DejaVu Sans Mono"/>
              </a:rPr>
              <a:t> </a:t>
            </a:r>
            <a:r>
              <a:rPr sz="1191" dirty="0">
                <a:latin typeface="DejaVu Sans Mono"/>
                <a:cs typeface="DejaVu Sans Mono"/>
              </a:rPr>
              <a:t>e)</a:t>
            </a:r>
          </a:p>
          <a:p>
            <a:pPr marL="11206">
              <a:spcBef>
                <a:spcPts val="229"/>
              </a:spcBef>
            </a:pPr>
            <a:r>
              <a:rPr sz="1191" dirty="0">
                <a:latin typeface="DejaVu Sans Mono"/>
                <a:cs typeface="DejaVu Sans Mono"/>
              </a:rPr>
              <a:t>{</a:t>
            </a:r>
          </a:p>
          <a:p>
            <a:pPr marL="284645" marR="4483">
              <a:lnSpc>
                <a:spcPct val="111300"/>
              </a:lnSpc>
              <a:spcBef>
                <a:spcPts val="62"/>
              </a:spcBef>
            </a:pPr>
            <a:r>
              <a:rPr sz="1191" dirty="0">
                <a:latin typeface="DejaVu Sans Mono"/>
                <a:cs typeface="DejaVu Sans Mono"/>
              </a:rPr>
              <a:t>int v = </a:t>
            </a:r>
            <a:r>
              <a:rPr sz="1191" dirty="0" err="1">
                <a:latin typeface="DejaVu Sans Mono"/>
                <a:cs typeface="DejaVu Sans Mono"/>
              </a:rPr>
              <a:t>e.</a:t>
            </a:r>
            <a:r>
              <a:rPr lang="en-US" sz="1191" dirty="0" err="1">
                <a:latin typeface="DejaVu Sans Mono"/>
                <a:cs typeface="DejaVu Sans Mono"/>
              </a:rPr>
              <a:t>from</a:t>
            </a:r>
            <a:r>
              <a:rPr sz="1191" dirty="0">
                <a:latin typeface="DejaVu Sans Mono"/>
                <a:cs typeface="DejaVu Sans Mono"/>
              </a:rPr>
              <a:t>()</a:t>
            </a:r>
            <a:r>
              <a:rPr lang="en-US" sz="1191" dirty="0">
                <a:latin typeface="DejaVu Sans Mono"/>
                <a:cs typeface="DejaVu Sans Mono"/>
              </a:rPr>
              <a:t>;  </a:t>
            </a:r>
          </a:p>
          <a:p>
            <a:pPr marL="284645" marR="4483">
              <a:lnSpc>
                <a:spcPct val="111300"/>
              </a:lnSpc>
              <a:spcBef>
                <a:spcPts val="62"/>
              </a:spcBef>
            </a:pPr>
            <a:r>
              <a:rPr sz="1191" dirty="0" err="1">
                <a:latin typeface="DejaVu Sans Mono"/>
                <a:cs typeface="DejaVu Sans Mono"/>
              </a:rPr>
              <a:t>adj</a:t>
            </a:r>
            <a:r>
              <a:rPr sz="1191" dirty="0">
                <a:latin typeface="DejaVu Sans Mono"/>
                <a:cs typeface="DejaVu Sans Mono"/>
              </a:rPr>
              <a:t>[v].add(e);</a:t>
            </a:r>
          </a:p>
          <a:p>
            <a:pPr marL="11206">
              <a:spcBef>
                <a:spcPts val="224"/>
              </a:spcBef>
            </a:pPr>
            <a:r>
              <a:rPr sz="1191" dirty="0">
                <a:latin typeface="DejaVu Sans Mono"/>
                <a:cs typeface="DejaVu Sans Mono"/>
              </a:rPr>
              <a:t>}</a:t>
            </a:r>
          </a:p>
        </p:txBody>
      </p:sp>
      <p:sp>
        <p:nvSpPr>
          <p:cNvPr id="12" name="object 10">
            <a:extLst>
              <a:ext uri="{FF2B5EF4-FFF2-40B4-BE49-F238E27FC236}">
                <a16:creationId xmlns:a16="http://schemas.microsoft.com/office/drawing/2014/main" id="{D13EC77D-C1E2-214F-9235-32E15E70DCF0}"/>
              </a:ext>
            </a:extLst>
          </p:cNvPr>
          <p:cNvSpPr txBox="1"/>
          <p:nvPr/>
        </p:nvSpPr>
        <p:spPr>
          <a:xfrm>
            <a:off x="1570374" y="5555504"/>
            <a:ext cx="3664357" cy="632744"/>
          </a:xfrm>
          <a:prstGeom prst="rect">
            <a:avLst/>
          </a:prstGeom>
        </p:spPr>
        <p:txBody>
          <a:bodyPr vert="horz" wrap="square" lIns="0" tIns="31376" rIns="0" bIns="0" rtlCol="0">
            <a:spAutoFit/>
          </a:bodyPr>
          <a:lstStyle/>
          <a:p>
            <a:pPr marL="284645">
              <a:spcBef>
                <a:spcPts val="247"/>
              </a:spcBef>
            </a:pPr>
            <a:r>
              <a:rPr sz="1191" dirty="0">
                <a:latin typeface="DejaVu Sans Mono"/>
                <a:cs typeface="DejaVu Sans Mono"/>
              </a:rPr>
              <a:t>public </a:t>
            </a:r>
            <a:r>
              <a:rPr sz="1191" dirty="0" err="1">
                <a:latin typeface="DejaVu Sans Mono"/>
                <a:cs typeface="DejaVu Sans Mono"/>
              </a:rPr>
              <a:t>Iterable</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adj(int</a:t>
            </a:r>
            <a:r>
              <a:rPr sz="1191" spc="-62" dirty="0">
                <a:latin typeface="DejaVu Sans Mono"/>
                <a:cs typeface="DejaVu Sans Mono"/>
              </a:rPr>
              <a:t> </a:t>
            </a:r>
            <a:r>
              <a:rPr sz="1191" dirty="0">
                <a:latin typeface="DejaVu Sans Mono"/>
                <a:cs typeface="DejaVu Sans Mono"/>
              </a:rPr>
              <a:t>v)</a:t>
            </a:r>
          </a:p>
          <a:p>
            <a:pPr marL="284645">
              <a:spcBef>
                <a:spcPts val="163"/>
              </a:spcBef>
              <a:tabLst>
                <a:tab pos="558083" algn="l"/>
                <a:tab pos="2017166" algn="l"/>
              </a:tabLst>
            </a:pPr>
            <a:r>
              <a:rPr sz="1191" dirty="0">
                <a:latin typeface="DejaVu Sans Mono"/>
                <a:cs typeface="DejaVu Sans Mono"/>
              </a:rPr>
              <a:t>{	return</a:t>
            </a:r>
            <a:r>
              <a:rPr sz="1191" spc="4" dirty="0">
                <a:latin typeface="DejaVu Sans Mono"/>
                <a:cs typeface="DejaVu Sans Mono"/>
              </a:rPr>
              <a:t> </a:t>
            </a:r>
            <a:r>
              <a:rPr sz="1191" dirty="0">
                <a:latin typeface="DejaVu Sans Mono"/>
                <a:cs typeface="DejaVu Sans Mono"/>
              </a:rPr>
              <a:t>adj[v];	}</a:t>
            </a:r>
          </a:p>
          <a:p>
            <a:pPr marL="11206">
              <a:spcBef>
                <a:spcPts val="224"/>
              </a:spcBef>
            </a:pPr>
            <a:r>
              <a:rPr sz="1191" dirty="0">
                <a:latin typeface="DejaVu Sans Mono"/>
                <a:cs typeface="DejaVu Sans Mono"/>
              </a:rPr>
              <a:t>}</a:t>
            </a:r>
          </a:p>
        </p:txBody>
      </p:sp>
      <p:sp>
        <p:nvSpPr>
          <p:cNvPr id="13" name="object 12">
            <a:extLst>
              <a:ext uri="{FF2B5EF4-FFF2-40B4-BE49-F238E27FC236}">
                <a16:creationId xmlns:a16="http://schemas.microsoft.com/office/drawing/2014/main" id="{92FDB543-9571-1E4C-B8AC-99B1A7AA2C2E}"/>
              </a:ext>
            </a:extLst>
          </p:cNvPr>
          <p:cNvSpPr txBox="1"/>
          <p:nvPr/>
        </p:nvSpPr>
        <p:spPr>
          <a:xfrm>
            <a:off x="6264734" y="4816592"/>
            <a:ext cx="151156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Trebuchet MS"/>
              </a:rPr>
              <a:t>add edge </a:t>
            </a:r>
            <a:r>
              <a:rPr lang="en-US" sz="1059" kern="0" dirty="0">
                <a:solidFill>
                  <a:srgbClr val="8D3124"/>
                </a:solidFill>
                <a:latin typeface="Trebuchet MS"/>
              </a:rPr>
              <a:t>e = v-&gt;w to only v’s</a:t>
            </a:r>
            <a:r>
              <a:rPr sz="1059" kern="0" dirty="0">
                <a:solidFill>
                  <a:srgbClr val="8D3124"/>
                </a:solidFill>
                <a:latin typeface="Trebuchet MS"/>
              </a:rPr>
              <a:t>  adjacency lists</a:t>
            </a:r>
          </a:p>
        </p:txBody>
      </p:sp>
      <p:sp>
        <p:nvSpPr>
          <p:cNvPr id="14" name="object 13">
            <a:extLst>
              <a:ext uri="{FF2B5EF4-FFF2-40B4-BE49-F238E27FC236}">
                <a16:creationId xmlns:a16="http://schemas.microsoft.com/office/drawing/2014/main" id="{6F4995BF-CAF1-6540-8D7F-94F54FB6F49F}"/>
              </a:ext>
            </a:extLst>
          </p:cNvPr>
          <p:cNvSpPr/>
          <p:nvPr/>
        </p:nvSpPr>
        <p:spPr>
          <a:xfrm>
            <a:off x="5432661" y="5008968"/>
            <a:ext cx="731184" cy="560"/>
          </a:xfrm>
          <a:custGeom>
            <a:avLst/>
            <a:gdLst/>
            <a:ahLst/>
            <a:cxnLst/>
            <a:rect l="l" t="t" r="r" b="b"/>
            <a:pathLst>
              <a:path w="828675" h="635">
                <a:moveTo>
                  <a:pt x="0" y="0"/>
                </a:moveTo>
                <a:lnTo>
                  <a:pt x="9537" y="0"/>
                </a:lnTo>
                <a:lnTo>
                  <a:pt x="828304" y="95"/>
                </a:lnTo>
              </a:path>
            </a:pathLst>
          </a:custGeom>
          <a:ln w="19074">
            <a:solidFill>
              <a:srgbClr val="8D3124"/>
            </a:solidFill>
            <a:headEnd type="triangle" w="med" len="med"/>
            <a:tailEnd type="none" w="med" len="med"/>
          </a:ln>
        </p:spPr>
        <p:txBody>
          <a:bodyPr wrap="square" lIns="0" tIns="0" rIns="0" bIns="0" rtlCol="0"/>
          <a:lstStyle/>
          <a:p>
            <a:endParaRPr sz="1588"/>
          </a:p>
        </p:txBody>
      </p:sp>
    </p:spTree>
    <p:extLst>
      <p:ext uri="{BB962C8B-B14F-4D97-AF65-F5344CB8AC3E}">
        <p14:creationId xmlns:p14="http://schemas.microsoft.com/office/powerpoint/2010/main" val="1143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4">
            <a:extLst>
              <a:ext uri="{FF2B5EF4-FFF2-40B4-BE49-F238E27FC236}">
                <a16:creationId xmlns:a16="http://schemas.microsoft.com/office/drawing/2014/main" id="{40B495A1-5057-B448-930A-14DBD4614EB7}"/>
              </a:ext>
            </a:extLst>
          </p:cNvPr>
          <p:cNvSpPr/>
          <p:nvPr/>
        </p:nvSpPr>
        <p:spPr>
          <a:xfrm>
            <a:off x="386185" y="4045177"/>
            <a:ext cx="4823378" cy="2083402"/>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altLang="zh-CN" dirty="0">
                <a:latin typeface="Arial"/>
                <a:cs typeface="Arial"/>
              </a:rPr>
              <a:t>Single-source Shortest Paths 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15923" y="2061367"/>
            <a:ext cx="8321879" cy="1384995"/>
          </a:xfrm>
          <a:prstGeom prst="rect">
            <a:avLst/>
          </a:prstGeom>
          <a:solidFill>
            <a:schemeClr val="bg1">
              <a:lumMod val="95000"/>
            </a:schemeClr>
          </a:solidFill>
          <a:ln>
            <a:noFill/>
          </a:ln>
        </p:spPr>
        <p:txBody>
          <a:bodyPr wrap="square" rtlCol="0">
            <a:spAutoFit/>
          </a:bodyPr>
          <a:lstStyle/>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altLang="zh-CN" sz="1200" dirty="0">
                <a:solidFill>
                  <a:srgbClr val="FF0000"/>
                </a:solidFill>
                <a:latin typeface="Menlo" panose="020B0609030804020204" pitchFamily="49" charset="0"/>
                <a:ea typeface="Menlo" panose="020B0609030804020204" pitchFamily="49" charset="0"/>
                <a:cs typeface="Menlo" panose="020B0609030804020204" pitchFamily="49" charset="0"/>
              </a:rPr>
              <a:t>SP</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SP(</a:t>
            </a:r>
            <a:r>
              <a:rPr lang="en-US" sz="1200" dirty="0" err="1">
                <a:latin typeface="Menlo" panose="020B0609030804020204" pitchFamily="49" charset="0"/>
                <a:ea typeface="Menlo" panose="020B0609030804020204" pitchFamily="49" charset="0"/>
                <a:cs typeface="Menlo" panose="020B0609030804020204" pitchFamily="49" charset="0"/>
              </a:rPr>
              <a:t>EdgeWeightedGraph</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G, int s)</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paths from s in graph G</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distTo</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length of shortest path from s to v</a:t>
            </a:r>
          </a:p>
          <a:p>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dirty="0" err="1">
                <a:latin typeface="Menlo" panose="020B0609030804020204" pitchFamily="49" charset="0"/>
                <a:ea typeface="Menlo" panose="020B0609030804020204" pitchFamily="49" charset="0"/>
                <a:cs typeface="Menlo" panose="020B0609030804020204" pitchFamily="49" charset="0"/>
              </a:rPr>
              <a:t>Iterable</a:t>
            </a:r>
            <a:r>
              <a:rPr lang="en-US" altLang="zh-CN" sz="1200" dirty="0">
                <a:latin typeface="Menlo" panose="020B0609030804020204" pitchFamily="49" charset="0"/>
                <a:ea typeface="Menlo" panose="020B0609030804020204" pitchFamily="49" charset="0"/>
                <a:cs typeface="Menlo" panose="020B0609030804020204" pitchFamily="49" charset="0"/>
              </a:rPr>
              <a:t> &lt;</a:t>
            </a:r>
            <a:r>
              <a:rPr lang="en-US" altLang="zh-CN" sz="1200" dirty="0" err="1">
                <a:latin typeface="Menlo" panose="020B0609030804020204" pitchFamily="49" charset="0"/>
                <a:ea typeface="Menlo" panose="020B0609030804020204" pitchFamily="49" charset="0"/>
                <a:cs typeface="Menlo" panose="020B0609030804020204" pitchFamily="49" charset="0"/>
              </a:rPr>
              <a:t>DirectedEdge</a:t>
            </a:r>
            <a:r>
              <a:rPr lang="en-US" altLang="zh-CN" sz="1200" dirty="0">
                <a:latin typeface="Menlo" panose="020B0609030804020204" pitchFamily="49" charset="0"/>
                <a:ea typeface="Menlo" panose="020B0609030804020204" pitchFamily="49" charset="0"/>
                <a:cs typeface="Menlo" panose="020B0609030804020204" pitchFamily="49" charset="0"/>
              </a:rPr>
              <a:t>&gt; </a:t>
            </a:r>
            <a:r>
              <a:rPr lang="en-US" altLang="zh-CN" sz="1200" dirty="0" err="1">
                <a:latin typeface="Menlo" panose="020B0609030804020204" pitchFamily="49" charset="0"/>
                <a:ea typeface="Menlo" panose="020B0609030804020204" pitchFamily="49" charset="0"/>
                <a:cs typeface="Menlo" panose="020B0609030804020204" pitchFamily="49" charset="0"/>
              </a:rPr>
              <a:t>pathTo</a:t>
            </a:r>
            <a:r>
              <a:rPr lang="en-US" altLang="zh-CN" sz="1200" dirty="0">
                <a:latin typeface="Menlo" panose="020B0609030804020204" pitchFamily="49" charset="0"/>
                <a:ea typeface="Menlo" panose="020B0609030804020204" pitchFamily="49" charset="0"/>
                <a:cs typeface="Menlo" panose="020B0609030804020204" pitchFamily="49" charset="0"/>
              </a:rPr>
              <a:t>(int v)</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 from s to v</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5" name="object 10">
            <a:extLst>
              <a:ext uri="{FF2B5EF4-FFF2-40B4-BE49-F238E27FC236}">
                <a16:creationId xmlns:a16="http://schemas.microsoft.com/office/drawing/2014/main" id="{A47B7744-2D02-BF4E-AFF9-2D1A7BA89DCE}"/>
              </a:ext>
            </a:extLst>
          </p:cNvPr>
          <p:cNvSpPr/>
          <p:nvPr/>
        </p:nvSpPr>
        <p:spPr>
          <a:xfrm flipV="1">
            <a:off x="515923" y="2348340"/>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4" name="Rectangle 13">
            <a:extLst>
              <a:ext uri="{FF2B5EF4-FFF2-40B4-BE49-F238E27FC236}">
                <a16:creationId xmlns:a16="http://schemas.microsoft.com/office/drawing/2014/main" id="{0BF4669A-F128-4C44-A50D-D16D02A66EF0}"/>
              </a:ext>
            </a:extLst>
          </p:cNvPr>
          <p:cNvSpPr/>
          <p:nvPr/>
        </p:nvSpPr>
        <p:spPr>
          <a:xfrm>
            <a:off x="457200" y="146251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19" name="object 5">
            <a:extLst>
              <a:ext uri="{FF2B5EF4-FFF2-40B4-BE49-F238E27FC236}">
                <a16:creationId xmlns:a16="http://schemas.microsoft.com/office/drawing/2014/main" id="{802F1481-254D-834A-8AB7-DD4FA5C05705}"/>
              </a:ext>
            </a:extLst>
          </p:cNvPr>
          <p:cNvSpPr txBox="1"/>
          <p:nvPr/>
        </p:nvSpPr>
        <p:spPr>
          <a:xfrm>
            <a:off x="386185" y="4045176"/>
            <a:ext cx="4731099" cy="2223686"/>
          </a:xfrm>
          <a:prstGeom prst="rect">
            <a:avLst/>
          </a:prstGeom>
          <a:solidFill>
            <a:schemeClr val="accent1">
              <a:lumMod val="20000"/>
              <a:lumOff val="80000"/>
            </a:schemeClr>
          </a:solidFill>
        </p:spPr>
        <p:txBody>
          <a:bodyPr vert="horz" wrap="square" lIns="0" tIns="152400" rIns="0" bIns="0" rtlCol="0">
            <a:spAutoFit/>
          </a:bodyPr>
          <a:lstStyle/>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SP</a:t>
            </a:r>
            <a:r>
              <a:rPr lang="en-US" sz="1050" spc="-5" dirty="0">
                <a:latin typeface="DejaVu Sans Mono"/>
                <a:cs typeface="DejaVu Sans Mono"/>
              </a:rPr>
              <a:t> </a:t>
            </a:r>
            <a:r>
              <a:rPr sz="1050" spc="-5" dirty="0" err="1">
                <a:latin typeface="DejaVu Sans Mono"/>
                <a:cs typeface="DejaVu Sans Mono"/>
              </a:rPr>
              <a:t>sp</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new</a:t>
            </a:r>
            <a:r>
              <a:rPr lang="en-US" sz="1050" spc="-5" dirty="0">
                <a:latin typeface="DejaVu Sans Mono"/>
                <a:cs typeface="DejaVu Sans Mono"/>
              </a:rPr>
              <a:t> </a:t>
            </a:r>
            <a:r>
              <a:rPr sz="1050" spc="-5" dirty="0">
                <a:latin typeface="DejaVu Sans Mono"/>
                <a:cs typeface="DejaVu Sans Mono"/>
              </a:rPr>
              <a:t>SP(G,</a:t>
            </a:r>
            <a:r>
              <a:rPr lang="en-US" sz="1050" spc="-5" dirty="0">
                <a:latin typeface="DejaVu Sans Mono"/>
                <a:cs typeface="DejaVu Sans Mono"/>
              </a:rPr>
              <a:t> </a:t>
            </a:r>
            <a:r>
              <a:rPr sz="1050" spc="-5" dirty="0">
                <a:latin typeface="DejaVu Sans Mono"/>
                <a:cs typeface="DejaVu Sans Mono"/>
              </a:rPr>
              <a:t>s);</a:t>
            </a:r>
            <a:endParaRPr lang="en-US" sz="1050" spc="-5" dirty="0">
              <a:latin typeface="DejaVu Sans Mono"/>
              <a:cs typeface="DejaVu Sans Mono"/>
            </a:endParaRPr>
          </a:p>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int</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0;</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&lt;</a:t>
            </a:r>
            <a:r>
              <a:rPr lang="en-US" sz="1050" spc="-5" dirty="0">
                <a:latin typeface="DejaVu Sans Mono"/>
                <a:cs typeface="DejaVu Sans Mono"/>
              </a:rPr>
              <a:t> </a:t>
            </a:r>
            <a:r>
              <a:rPr sz="1050" spc="-5" dirty="0">
                <a:latin typeface="DejaVu Sans Mono"/>
                <a:cs typeface="DejaVu Sans Mono"/>
              </a:rPr>
              <a:t>G.V();</a:t>
            </a:r>
            <a:r>
              <a:rPr lang="en-US" sz="1050" spc="-5" dirty="0">
                <a:latin typeface="DejaVu Sans Mono"/>
                <a:cs typeface="DejaVu Sans Mono"/>
              </a:rPr>
              <a:t> </a:t>
            </a:r>
            <a:r>
              <a:rPr sz="1050" spc="-5" dirty="0">
                <a:latin typeface="DejaVu Sans Mono"/>
                <a:cs typeface="DejaVu Sans Mono"/>
              </a:rPr>
              <a:t>v++)</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StdOut.printf("%d</a:t>
            </a:r>
            <a:r>
              <a:rPr lang="en-US" sz="1050" spc="-5" dirty="0">
                <a:latin typeface="DejaVu Sans Mono"/>
                <a:cs typeface="DejaVu Sans Mono"/>
              </a:rPr>
              <a:t> </a:t>
            </a:r>
            <a:r>
              <a:rPr sz="1050" spc="-5" dirty="0">
                <a:latin typeface="DejaVu Sans Mono"/>
                <a:cs typeface="DejaVu Sans Mono"/>
              </a:rPr>
              <a:t>to</a:t>
            </a:r>
            <a:r>
              <a:rPr lang="en-US" sz="1050" spc="-5" dirty="0">
                <a:latin typeface="DejaVu Sans Mono"/>
                <a:cs typeface="DejaVu Sans Mono"/>
              </a:rPr>
              <a:t> </a:t>
            </a:r>
            <a:r>
              <a:rPr sz="1050" spc="-5" dirty="0">
                <a:latin typeface="DejaVu Sans Mono"/>
                <a:cs typeface="DejaVu Sans Mono"/>
              </a:rPr>
              <a:t>%d</a:t>
            </a:r>
            <a:r>
              <a:rPr lang="en-US" sz="1050" spc="-5" dirty="0">
                <a:latin typeface="DejaVu Sans Mono"/>
                <a:cs typeface="DejaVu Sans Mono"/>
              </a:rPr>
              <a:t> </a:t>
            </a:r>
            <a:r>
              <a:rPr sz="1050" spc="-5" dirty="0">
                <a:latin typeface="DejaVu Sans Mono"/>
                <a:cs typeface="DejaVu Sans Mono"/>
              </a:rPr>
              <a:t>(%.2f):</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s,</a:t>
            </a:r>
            <a:r>
              <a:rPr lang="en-US" sz="1050" spc="-5" dirty="0">
                <a:latin typeface="DejaVu Sans Mono"/>
                <a:cs typeface="DejaVu Sans Mono"/>
              </a:rPr>
              <a:t> </a:t>
            </a:r>
            <a:r>
              <a:rPr sz="1050" spc="-5" dirty="0">
                <a:latin typeface="DejaVu Sans Mono"/>
                <a:cs typeface="DejaVu Sans Mono"/>
              </a:rPr>
              <a:t>v,	sp.distTo(v)); </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DirectedEdge</a:t>
            </a:r>
            <a:r>
              <a:rPr lang="en-US" sz="1050" spc="-5" dirty="0">
                <a:latin typeface="DejaVu Sans Mono"/>
                <a:cs typeface="DejaVu Sans Mono"/>
              </a:rPr>
              <a:t> </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err="1">
                <a:latin typeface="DejaVu Sans Mono"/>
                <a:cs typeface="DejaVu Sans Mono"/>
              </a:rPr>
              <a:t>sp.pathTo</a:t>
            </a:r>
            <a:r>
              <a:rPr sz="1050" spc="-5" dirty="0">
                <a:latin typeface="DejaVu Sans Mono"/>
                <a:cs typeface="DejaVu Sans Mono"/>
              </a:rPr>
              <a:t>(v))</a:t>
            </a:r>
            <a:r>
              <a:rPr lang="en-US" sz="1050" dirty="0">
                <a:latin typeface="DejaVu Sans Mono"/>
                <a:cs typeface="DejaVu Sans Mono"/>
              </a:rPr>
              <a:t> {</a:t>
            </a: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endParaRPr lang="en-US"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StdOut.println</a:t>
            </a:r>
            <a:r>
              <a:rPr sz="1050" spc="-5" dirty="0">
                <a:latin typeface="DejaVu Sans Mono"/>
                <a:cs typeface="DejaVu Sans Mono"/>
              </a:rPr>
              <a:t>();</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lang="en-US" sz="1050" spc="-5" dirty="0">
              <a:latin typeface="DejaVu Sans Mono"/>
              <a:cs typeface="DejaVu Sans Mono"/>
            </a:endParaRPr>
          </a:p>
        </p:txBody>
      </p:sp>
      <p:pic>
        <p:nvPicPr>
          <p:cNvPr id="6" name="Picture 5">
            <a:extLst>
              <a:ext uri="{FF2B5EF4-FFF2-40B4-BE49-F238E27FC236}">
                <a16:creationId xmlns:a16="http://schemas.microsoft.com/office/drawing/2014/main" id="{70767BB2-93D7-784E-884C-6BD6912A08C6}"/>
              </a:ext>
            </a:extLst>
          </p:cNvPr>
          <p:cNvPicPr>
            <a:picLocks noChangeAspect="1"/>
          </p:cNvPicPr>
          <p:nvPr/>
        </p:nvPicPr>
        <p:blipFill rotWithShape="1">
          <a:blip r:embed="rId3"/>
          <a:srcRect t="12451"/>
          <a:stretch/>
        </p:blipFill>
        <p:spPr>
          <a:xfrm>
            <a:off x="4923755" y="4345257"/>
            <a:ext cx="3981159" cy="1384995"/>
          </a:xfrm>
          <a:prstGeom prst="rect">
            <a:avLst/>
          </a:prstGeom>
        </p:spPr>
      </p:pic>
    </p:spTree>
    <p:extLst>
      <p:ext uri="{BB962C8B-B14F-4D97-AF65-F5344CB8AC3E}">
        <p14:creationId xmlns:p14="http://schemas.microsoft.com/office/powerpoint/2010/main" val="36969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animBg="1"/>
      <p:bldP spid="14"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40876</TotalTime>
  <Words>7669</Words>
  <Application>Microsoft Office PowerPoint</Application>
  <PresentationFormat>On-screen Show (4:3)</PresentationFormat>
  <Paragraphs>1045</Paragraphs>
  <Slides>69</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DejaVu Sans</vt:lpstr>
      <vt:lpstr>DejaVu Sans Mono</vt:lpstr>
      <vt:lpstr>LucidaGrande</vt:lpstr>
      <vt:lpstr>Menlo</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Weighted Directed Edge API</vt:lpstr>
      <vt:lpstr>Weighted Edge: Java Implementation</vt:lpstr>
      <vt:lpstr>Edge-Weighted Graph API</vt:lpstr>
      <vt:lpstr>Edge-Weighted Digraph: Adjacency-Lists Implementation</vt:lpstr>
      <vt:lpstr>Single-source Shortest Paths API</vt:lpstr>
      <vt:lpstr>Data Structures for Single-source Shortest Paths</vt:lpstr>
      <vt:lpstr>Edge Relaxation</vt:lpstr>
      <vt:lpstr>Generic Shortest-paths Algorithm</vt:lpstr>
      <vt:lpstr> Dijkstra’s Algorithm</vt:lpstr>
      <vt:lpstr>Dijkstra’s Algorithm</vt:lpstr>
      <vt:lpstr>Dijkstra’s Algorithm: Correctness Proof</vt:lpstr>
      <vt:lpstr>Dijkstra’s Algorithm Example</vt:lpstr>
      <vt:lpstr>PowerPoint Presentation</vt:lpstr>
      <vt:lpstr>PowerPoint Presentation</vt:lpstr>
      <vt:lpstr>PowerPoint Presentation</vt:lpstr>
      <vt:lpstr>Quiz: Dijstra’s Algorithm</vt:lpstr>
      <vt:lpstr>Quiz: Dijstra’s Algorithm</vt:lpstr>
      <vt:lpstr>Topological Sort for Shortest Paths in Edge-weighted DAG</vt:lpstr>
      <vt:lpstr>Topological Sort for Shortest Paths in Edge-weighted DAG</vt:lpstr>
      <vt:lpstr>Shortest Paths in Edge-weighted DAG: Correctness Proof</vt:lpstr>
      <vt:lpstr>Longest Paths in Edge-weighted DAG</vt:lpstr>
      <vt:lpstr>Longest Paths in Edge-weighted DAG: Application</vt:lpstr>
      <vt:lpstr>Shortest Paths with Negative weights</vt:lpstr>
      <vt:lpstr>Bellman-Ford Algorithm</vt:lpstr>
      <vt:lpstr>Bellman-Ford Algorithm</vt:lpstr>
      <vt:lpstr>Algorithm to Find Negative Cycle in a Directed Weighted Graph Using Bellman-Ford</vt:lpstr>
      <vt:lpstr>Bellman-Ford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Bellman-Ford Algorithm Visualization</vt:lpstr>
      <vt:lpstr>Quiz</vt:lpstr>
      <vt:lpstr>Quiz</vt:lpstr>
      <vt:lpstr>Quiz</vt:lpstr>
      <vt:lpstr>Quiz</vt:lpstr>
      <vt:lpstr>Dijkstra's Algorithm vs. Bellman-Ford Algorithm</vt:lpstr>
      <vt:lpstr>Time complexity of Bellman-Ford </vt:lpstr>
      <vt:lpstr>Single Source Shortest-paths Implementation: Cost Summary</vt:lpstr>
      <vt:lpstr>Quiz</vt:lpstr>
      <vt:lpstr>Quiz</vt:lpstr>
      <vt:lpstr>Floyd Warshall Algorithm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Quiz: increase weight of every edge by 1</vt:lpstr>
      <vt:lpstr>Quiz: Doubling of the original weight</vt:lpstr>
      <vt:lpstr>Johnson’s algorithm for All-pairs shortest paths</vt:lpstr>
      <vt:lpstr>Johnson’s Algorithm Example</vt:lpstr>
      <vt:lpstr>Johnson’s Algorithm: Proof</vt:lpstr>
      <vt:lpstr>PowerPoint Presentation</vt:lpstr>
      <vt:lpstr>Quiz </vt:lpstr>
      <vt:lpstr>Quiz</vt:lpstr>
      <vt:lpstr>PowerPoint Presentation</vt:lpstr>
      <vt:lpstr>Quiz</vt:lpstr>
      <vt:lpstr>Backup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1168</cp:revision>
  <dcterms:created xsi:type="dcterms:W3CDTF">2018-08-13T22:58:39Z</dcterms:created>
  <dcterms:modified xsi:type="dcterms:W3CDTF">2024-10-02T03:13:01Z</dcterms:modified>
</cp:coreProperties>
</file>